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562" r:id="rId3"/>
    <p:sldId id="624" r:id="rId4"/>
    <p:sldId id="567" r:id="rId5"/>
    <p:sldId id="568" r:id="rId6"/>
    <p:sldId id="565" r:id="rId7"/>
    <p:sldId id="566" r:id="rId8"/>
    <p:sldId id="257" r:id="rId9"/>
    <p:sldId id="625" r:id="rId10"/>
    <p:sldId id="574" r:id="rId11"/>
    <p:sldId id="591" r:id="rId12"/>
    <p:sldId id="592" r:id="rId13"/>
    <p:sldId id="593" r:id="rId14"/>
    <p:sldId id="630" r:id="rId15"/>
    <p:sldId id="631" r:id="rId16"/>
    <p:sldId id="637" r:id="rId17"/>
    <p:sldId id="594" r:id="rId18"/>
    <p:sldId id="638" r:id="rId19"/>
    <p:sldId id="559" r:id="rId20"/>
    <p:sldId id="595" r:id="rId21"/>
    <p:sldId id="596" r:id="rId22"/>
    <p:sldId id="497" r:id="rId23"/>
    <p:sldId id="602" r:id="rId24"/>
    <p:sldId id="598" r:id="rId25"/>
    <p:sldId id="599" r:id="rId26"/>
    <p:sldId id="601" r:id="rId27"/>
    <p:sldId id="610" r:id="rId28"/>
    <p:sldId id="608" r:id="rId29"/>
    <p:sldId id="609" r:id="rId30"/>
    <p:sldId id="605" r:id="rId31"/>
    <p:sldId id="606" r:id="rId32"/>
    <p:sldId id="626" r:id="rId33"/>
    <p:sldId id="639" r:id="rId34"/>
    <p:sldId id="621" r:id="rId35"/>
    <p:sldId id="612" r:id="rId36"/>
    <p:sldId id="613" r:id="rId37"/>
    <p:sldId id="627" r:id="rId38"/>
    <p:sldId id="614" r:id="rId39"/>
    <p:sldId id="632" r:id="rId40"/>
    <p:sldId id="643" r:id="rId41"/>
    <p:sldId id="654" r:id="rId42"/>
    <p:sldId id="648" r:id="rId43"/>
    <p:sldId id="649" r:id="rId44"/>
    <p:sldId id="650" r:id="rId45"/>
    <p:sldId id="651" r:id="rId46"/>
    <p:sldId id="656" r:id="rId47"/>
    <p:sldId id="657" r:id="rId48"/>
    <p:sldId id="658" r:id="rId49"/>
    <p:sldId id="659" r:id="rId50"/>
    <p:sldId id="578" r:id="rId51"/>
    <p:sldId id="661" r:id="rId52"/>
    <p:sldId id="660" r:id="rId53"/>
    <p:sldId id="63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pos="5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73"/>
    <p:restoredTop sz="78902"/>
  </p:normalViewPr>
  <p:slideViewPr>
    <p:cSldViewPr snapToGrid="0" snapToObjects="1" showGuides="1">
      <p:cViewPr>
        <p:scale>
          <a:sx n="170" d="100"/>
          <a:sy n="170" d="100"/>
        </p:scale>
        <p:origin x="1824" y="144"/>
      </p:cViewPr>
      <p:guideLst>
        <p:guide orient="horz" pos="1080"/>
        <p:guide pos="5472"/>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C64CAD-810C-BC4C-8C3A-AE3F20A06C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59F32FB-4BD7-9841-85E1-E59D01C197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5818C9-4F3A-394D-8B97-5244250BFC5F}" type="datetimeFigureOut">
              <a:rPr lang="en-US" smtClean="0"/>
              <a:t>4/7/22</a:t>
            </a:fld>
            <a:endParaRPr lang="en-US"/>
          </a:p>
        </p:txBody>
      </p:sp>
      <p:sp>
        <p:nvSpPr>
          <p:cNvPr id="4" name="Footer Placeholder 3">
            <a:extLst>
              <a:ext uri="{FF2B5EF4-FFF2-40B4-BE49-F238E27FC236}">
                <a16:creationId xmlns:a16="http://schemas.microsoft.com/office/drawing/2014/main" id="{B27CBD94-94A3-E741-9EFC-204B44FFD4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4BD5A4-C70E-E74F-B7AD-FE71A8D3F4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C7AD1C-B3CA-8D44-806F-05E24F7248B8}" type="slidenum">
              <a:rPr lang="en-US" smtClean="0"/>
              <a:t>‹#›</a:t>
            </a:fld>
            <a:endParaRPr lang="en-US"/>
          </a:p>
        </p:txBody>
      </p:sp>
    </p:spTree>
    <p:extLst>
      <p:ext uri="{BB962C8B-B14F-4D97-AF65-F5344CB8AC3E}">
        <p14:creationId xmlns:p14="http://schemas.microsoft.com/office/powerpoint/2010/main" val="5976272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E7369-FE7D-794A-917E-70EA5EE8408C}" type="datetimeFigureOut">
              <a:rPr lang="en-US" smtClean="0"/>
              <a:t>4/7/22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CC5A-C07E-EE47-AB07-8E8D8EB2A8C1}" type="slidenum">
              <a:rPr lang="en-US" smtClean="0"/>
              <a:t>‹#›</a:t>
            </a:fld>
            <a:endParaRPr lang="en-US"/>
          </a:p>
        </p:txBody>
      </p:sp>
    </p:spTree>
    <p:extLst>
      <p:ext uri="{BB962C8B-B14F-4D97-AF65-F5344CB8AC3E}">
        <p14:creationId xmlns:p14="http://schemas.microsoft.com/office/powerpoint/2010/main" val="35088110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a:t>
            </a:fld>
            <a:endParaRPr lang="en-US"/>
          </a:p>
        </p:txBody>
      </p:sp>
    </p:spTree>
    <p:extLst>
      <p:ext uri="{BB962C8B-B14F-4D97-AF65-F5344CB8AC3E}">
        <p14:creationId xmlns:p14="http://schemas.microsoft.com/office/powerpoint/2010/main" val="15879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were unable to determine whether species differences were driven by species identity or acquisition strategy, effects of soil nitrogen availability on carbon costs to acquire nitrogen are </a:t>
            </a:r>
            <a:r>
              <a:rPr lang="en-US" dirty="0" err="1"/>
              <a:t>liekyl</a:t>
            </a:r>
            <a:r>
              <a:rPr lang="en-US" dirty="0"/>
              <a:t> context dependent on species nitrogen acquisition strategy.</a:t>
            </a:r>
          </a:p>
          <a:p>
            <a:endParaRPr lang="en-US" dirty="0"/>
          </a:p>
          <a:p>
            <a:r>
              <a:rPr lang="en-US" dirty="0"/>
              <a:t>This figure describes the hypothesized relationship between soil nitrogen availability, represented on the x-axis, and carbon costs to acquire nitrogen, represented on the y-axis between two nitrogen acquisition strategies</a:t>
            </a:r>
          </a:p>
        </p:txBody>
      </p:sp>
      <p:sp>
        <p:nvSpPr>
          <p:cNvPr id="4" name="Slide Number Placeholder 3"/>
          <p:cNvSpPr>
            <a:spLocks noGrp="1"/>
          </p:cNvSpPr>
          <p:nvPr>
            <p:ph type="sldNum" sz="quarter" idx="5"/>
          </p:nvPr>
        </p:nvSpPr>
        <p:spPr/>
        <p:txBody>
          <a:bodyPr/>
          <a:lstStyle/>
          <a:p>
            <a:fld id="{306ACC5A-C07E-EE47-AB07-8E8D8EB2A8C1}" type="slidenum">
              <a:rPr lang="en-US" smtClean="0"/>
              <a:t>10</a:t>
            </a:fld>
            <a:endParaRPr lang="en-US"/>
          </a:p>
        </p:txBody>
      </p:sp>
    </p:spTree>
    <p:extLst>
      <p:ext uri="{BB962C8B-B14F-4D97-AF65-F5344CB8AC3E}">
        <p14:creationId xmlns:p14="http://schemas.microsoft.com/office/powerpoint/2010/main" val="2022542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resource optimization theory, species who associate with nitrogen-fixing bacteria should have lower carbon costs to acquire nitrogen than species that acquire nitrogen via direct uptake when soil nitrogen is less available. </a:t>
            </a:r>
          </a:p>
          <a:p>
            <a:endParaRPr lang="en-US" dirty="0"/>
          </a:p>
          <a:p>
            <a:r>
              <a:rPr lang="en-US" dirty="0"/>
              <a:t>This may pose a competitive advantage to species that associate with nitrogen fixing bacteria, as species would be able to acquire more nitrogen from a carbon investment</a:t>
            </a:r>
          </a:p>
          <a:p>
            <a:endParaRPr lang="en-US" dirty="0"/>
          </a:p>
          <a:p>
            <a:r>
              <a:rPr lang="en-US" dirty="0"/>
              <a:t>However, as soil nitrogen availability increases, species that acquire nitrogen via direct uptake experience decreased carbon costs to acquire nitrogen, likely as a function of increased per-root nitrogen uptake.</a:t>
            </a:r>
          </a:p>
          <a:p>
            <a:endParaRPr lang="en-US" dirty="0"/>
          </a:p>
          <a:p>
            <a:r>
              <a:rPr lang="en-US" dirty="0"/>
              <a:t>Eventually, this may lead to a scenario where it is more advantageous for species to acquire nitrogen from direct uptake pathways than through nitrogen fixation, and could cause nitrogen-fixing species to switch away from nitrogen fixation to direct uptake to maximize nitrogen uptake from a belowground carbon investment</a:t>
            </a:r>
          </a:p>
        </p:txBody>
      </p:sp>
      <p:sp>
        <p:nvSpPr>
          <p:cNvPr id="4" name="Slide Number Placeholder 3"/>
          <p:cNvSpPr>
            <a:spLocks noGrp="1"/>
          </p:cNvSpPr>
          <p:nvPr>
            <p:ph type="sldNum" sz="quarter" idx="5"/>
          </p:nvPr>
        </p:nvSpPr>
        <p:spPr/>
        <p:txBody>
          <a:bodyPr/>
          <a:lstStyle/>
          <a:p>
            <a:fld id="{306ACC5A-C07E-EE47-AB07-8E8D8EB2A8C1}" type="slidenum">
              <a:rPr lang="en-US" smtClean="0"/>
              <a:t>11</a:t>
            </a:fld>
            <a:endParaRPr lang="en-US"/>
          </a:p>
        </p:txBody>
      </p:sp>
    </p:spTree>
    <p:extLst>
      <p:ext uri="{BB962C8B-B14F-4D97-AF65-F5344CB8AC3E}">
        <p14:creationId xmlns:p14="http://schemas.microsoft.com/office/powerpoint/2010/main" val="2806524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indeed what we inferred from previous work, where nitrogen fertilization decreased root nodule biomass</a:t>
            </a:r>
          </a:p>
          <a:p>
            <a:endParaRPr lang="en-US" dirty="0"/>
          </a:p>
          <a:p>
            <a:r>
              <a:rPr lang="en-US" dirty="0"/>
              <a:t>Interestingly, the ratio of nodule biomass to root biomass also decreased with increasing nitrogen fertilization.</a:t>
            </a:r>
          </a:p>
          <a:p>
            <a:endParaRPr lang="en-US" dirty="0"/>
          </a:p>
          <a:p>
            <a:r>
              <a:rPr lang="en-US" dirty="0"/>
              <a:t>This indicates a possible shift toward direct uptake as the dominant acquisition strategy with increasing soil nitrogen fertilization</a:t>
            </a:r>
          </a:p>
        </p:txBody>
      </p:sp>
      <p:sp>
        <p:nvSpPr>
          <p:cNvPr id="4" name="Slide Number Placeholder 3"/>
          <p:cNvSpPr>
            <a:spLocks noGrp="1"/>
          </p:cNvSpPr>
          <p:nvPr>
            <p:ph type="sldNum" sz="quarter" idx="5"/>
          </p:nvPr>
        </p:nvSpPr>
        <p:spPr/>
        <p:txBody>
          <a:bodyPr/>
          <a:lstStyle/>
          <a:p>
            <a:fld id="{306ACC5A-C07E-EE47-AB07-8E8D8EB2A8C1}" type="slidenum">
              <a:rPr lang="en-US" smtClean="0"/>
              <a:t>12</a:t>
            </a:fld>
            <a:endParaRPr lang="en-US"/>
          </a:p>
        </p:txBody>
      </p:sp>
    </p:spTree>
    <p:extLst>
      <p:ext uri="{BB962C8B-B14F-4D97-AF65-F5344CB8AC3E}">
        <p14:creationId xmlns:p14="http://schemas.microsoft.com/office/powerpoint/2010/main" val="231377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also expect shifts in carbon costs to acquire nitrogen due to acquisition strategy or nitrogen fertilization to modify leaf nutrient allocation decisions.</a:t>
            </a:r>
          </a:p>
          <a:p>
            <a:endParaRPr lang="en-US" dirty="0"/>
          </a:p>
          <a:p>
            <a:r>
              <a:rPr lang="en-US" dirty="0"/>
              <a:t>For example, plants may allocate nitrogen to leaf tissue such that unit costs of water and nitrogen use are minimized, where individuals can swap efficient use of a less abundant resource for inefficient use of a more abundant resource.</a:t>
            </a:r>
          </a:p>
          <a:p>
            <a:endParaRPr lang="en-US" dirty="0"/>
          </a:p>
          <a:p>
            <a:r>
              <a:rPr lang="en-US" dirty="0"/>
              <a:t>For example, as you can see in this figure, and increase in nitrogen availability should result in an increase in leaf nitrogen allocation as a means to increase water-use efficiency with less efficient nitrogen usage</a:t>
            </a:r>
          </a:p>
        </p:txBody>
      </p:sp>
      <p:sp>
        <p:nvSpPr>
          <p:cNvPr id="4" name="Slide Number Placeholder 3"/>
          <p:cNvSpPr>
            <a:spLocks noGrp="1"/>
          </p:cNvSpPr>
          <p:nvPr>
            <p:ph type="sldNum" sz="quarter" idx="5"/>
          </p:nvPr>
        </p:nvSpPr>
        <p:spPr/>
        <p:txBody>
          <a:bodyPr/>
          <a:lstStyle/>
          <a:p>
            <a:fld id="{306ACC5A-C07E-EE47-AB07-8E8D8EB2A8C1}" type="slidenum">
              <a:rPr lang="en-US" smtClean="0"/>
              <a:t>13</a:t>
            </a:fld>
            <a:endParaRPr lang="en-US"/>
          </a:p>
        </p:txBody>
      </p:sp>
    </p:spTree>
    <p:extLst>
      <p:ext uri="{BB962C8B-B14F-4D97-AF65-F5344CB8AC3E}">
        <p14:creationId xmlns:p14="http://schemas.microsoft.com/office/powerpoint/2010/main" val="95422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pattern I’ve observed in previous work, where increasing nitrogen availability decreases photosynthetic nitrogen-use efficiency and increases leaf nitrogen allocation per stomatal conductance.</a:t>
            </a:r>
          </a:p>
        </p:txBody>
      </p:sp>
      <p:sp>
        <p:nvSpPr>
          <p:cNvPr id="4" name="Slide Number Placeholder 3"/>
          <p:cNvSpPr>
            <a:spLocks noGrp="1"/>
          </p:cNvSpPr>
          <p:nvPr>
            <p:ph type="sldNum" sz="quarter" idx="5"/>
          </p:nvPr>
        </p:nvSpPr>
        <p:spPr/>
        <p:txBody>
          <a:bodyPr/>
          <a:lstStyle/>
          <a:p>
            <a:fld id="{306ACC5A-C07E-EE47-AB07-8E8D8EB2A8C1}" type="slidenum">
              <a:rPr lang="en-US" smtClean="0"/>
              <a:t>14</a:t>
            </a:fld>
            <a:endParaRPr lang="en-US"/>
          </a:p>
        </p:txBody>
      </p:sp>
    </p:spTree>
    <p:extLst>
      <p:ext uri="{BB962C8B-B14F-4D97-AF65-F5344CB8AC3E}">
        <p14:creationId xmlns:p14="http://schemas.microsoft.com/office/powerpoint/2010/main" val="519216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currently do not fully understand how acquisition strategy might modify tradeoffs between nitrogen and water usage</a:t>
            </a:r>
          </a:p>
        </p:txBody>
      </p:sp>
      <p:sp>
        <p:nvSpPr>
          <p:cNvPr id="4" name="Slide Number Placeholder 3"/>
          <p:cNvSpPr>
            <a:spLocks noGrp="1"/>
          </p:cNvSpPr>
          <p:nvPr>
            <p:ph type="sldNum" sz="quarter" idx="5"/>
          </p:nvPr>
        </p:nvSpPr>
        <p:spPr/>
        <p:txBody>
          <a:bodyPr/>
          <a:lstStyle/>
          <a:p>
            <a:fld id="{306ACC5A-C07E-EE47-AB07-8E8D8EB2A8C1}" type="slidenum">
              <a:rPr lang="en-US" smtClean="0"/>
              <a:t>15</a:t>
            </a:fld>
            <a:endParaRPr lang="en-US"/>
          </a:p>
        </p:txBody>
      </p:sp>
    </p:spTree>
    <p:extLst>
      <p:ext uri="{BB962C8B-B14F-4D97-AF65-F5344CB8AC3E}">
        <p14:creationId xmlns:p14="http://schemas.microsoft.com/office/powerpoint/2010/main" val="1823296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increasing nitrogen availability decreases carbon costs to acquire nitrogen, then we would expect that reductions in carbon costs to acquire nitrogen to similarly increase leaf nitrogen allocation to maximize water-use efficiency with less efficient nitrogen usage and increased leaf nitrogen allocation per stomatal conductance</a:t>
            </a:r>
          </a:p>
          <a:p>
            <a:endParaRPr lang="en-US" dirty="0"/>
          </a:p>
          <a:p>
            <a:r>
              <a:rPr lang="en-US" dirty="0"/>
              <a:t>Lower carbon costs to acquire nitrogen in nitrogen-fixing species under low soil nitrogen may also result in similar responses in comparison to species that acquire nitrogen via direct uptake or with mycorrhizal associations</a:t>
            </a:r>
          </a:p>
        </p:txBody>
      </p:sp>
      <p:sp>
        <p:nvSpPr>
          <p:cNvPr id="4" name="Slide Number Placeholder 3"/>
          <p:cNvSpPr>
            <a:spLocks noGrp="1"/>
          </p:cNvSpPr>
          <p:nvPr>
            <p:ph type="sldNum" sz="quarter" idx="5"/>
          </p:nvPr>
        </p:nvSpPr>
        <p:spPr/>
        <p:txBody>
          <a:bodyPr/>
          <a:lstStyle/>
          <a:p>
            <a:fld id="{306ACC5A-C07E-EE47-AB07-8E8D8EB2A8C1}" type="slidenum">
              <a:rPr lang="en-US" smtClean="0"/>
              <a:t>16</a:t>
            </a:fld>
            <a:endParaRPr lang="en-US"/>
          </a:p>
        </p:txBody>
      </p:sp>
    </p:spTree>
    <p:extLst>
      <p:ext uri="{BB962C8B-B14F-4D97-AF65-F5344CB8AC3E}">
        <p14:creationId xmlns:p14="http://schemas.microsoft.com/office/powerpoint/2010/main" val="2326121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these responses should depend on leaf and whole plant allocation decisions.</a:t>
            </a:r>
          </a:p>
          <a:p>
            <a:endParaRPr lang="en-US" dirty="0"/>
          </a:p>
          <a:p>
            <a:r>
              <a:rPr lang="en-US" dirty="0"/>
              <a:t>For example, if increasing soil nitrogen availability increases whole plant growth, then we might expect dampened effects of soil nitrogen availability on leaf nitrogen allocation</a:t>
            </a:r>
          </a:p>
          <a:p>
            <a:endParaRPr lang="en-US" dirty="0"/>
          </a:p>
          <a:p>
            <a:r>
              <a:rPr lang="en-US" dirty="0"/>
              <a:t>As effects of soil nitrogen availability on whole plant growth diminish, we would expect to observe stronger leaf responses to soil nitrogen availability</a:t>
            </a:r>
          </a:p>
        </p:txBody>
      </p:sp>
      <p:sp>
        <p:nvSpPr>
          <p:cNvPr id="4" name="Slide Number Placeholder 3"/>
          <p:cNvSpPr>
            <a:spLocks noGrp="1"/>
          </p:cNvSpPr>
          <p:nvPr>
            <p:ph type="sldNum" sz="quarter" idx="5"/>
          </p:nvPr>
        </p:nvSpPr>
        <p:spPr/>
        <p:txBody>
          <a:bodyPr/>
          <a:lstStyle/>
          <a:p>
            <a:fld id="{306ACC5A-C07E-EE47-AB07-8E8D8EB2A8C1}" type="slidenum">
              <a:rPr lang="en-US" smtClean="0"/>
              <a:t>17</a:t>
            </a:fld>
            <a:endParaRPr lang="en-US"/>
          </a:p>
        </p:txBody>
      </p:sp>
    </p:spTree>
    <p:extLst>
      <p:ext uri="{BB962C8B-B14F-4D97-AF65-F5344CB8AC3E}">
        <p14:creationId xmlns:p14="http://schemas.microsoft.com/office/powerpoint/2010/main" val="2576770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expect carbon costs to acquire nitrogen to have similar effects on tradeoffs between whole plant growth and leaf nitrogen allocation</a:t>
            </a:r>
          </a:p>
          <a:p>
            <a:endParaRPr lang="en-US" dirty="0"/>
          </a:p>
          <a:p>
            <a:r>
              <a:rPr lang="en-US" dirty="0"/>
              <a:t>However, we do not fully understand what drives investment in whole plant vs. leaf level processes, and the inherent role of acquisition strategy in modifying these tradeoffs</a:t>
            </a:r>
          </a:p>
          <a:p>
            <a:endParaRPr lang="en-US" dirty="0"/>
          </a:p>
          <a:p>
            <a:r>
              <a:rPr lang="en-US" dirty="0"/>
              <a:t>Further, our previous work notes species differences in carbon costs to acquire nitrogen, but we were not able to determine a causal role explaining the interspecies variation</a:t>
            </a:r>
          </a:p>
        </p:txBody>
      </p:sp>
      <p:sp>
        <p:nvSpPr>
          <p:cNvPr id="4" name="Slide Number Placeholder 3"/>
          <p:cNvSpPr>
            <a:spLocks noGrp="1"/>
          </p:cNvSpPr>
          <p:nvPr>
            <p:ph type="sldNum" sz="quarter" idx="5"/>
          </p:nvPr>
        </p:nvSpPr>
        <p:spPr/>
        <p:txBody>
          <a:bodyPr/>
          <a:lstStyle/>
          <a:p>
            <a:fld id="{306ACC5A-C07E-EE47-AB07-8E8D8EB2A8C1}" type="slidenum">
              <a:rPr lang="en-US" smtClean="0"/>
              <a:t>18</a:t>
            </a:fld>
            <a:endParaRPr lang="en-US"/>
          </a:p>
        </p:txBody>
      </p:sp>
    </p:spTree>
    <p:extLst>
      <p:ext uri="{BB962C8B-B14F-4D97-AF65-F5344CB8AC3E}">
        <p14:creationId xmlns:p14="http://schemas.microsoft.com/office/powerpoint/2010/main" val="1197882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Joseph, Nick, and I designed an experiment that would allow us to better target the role of species acquisition strategy and soil nitrogen fertilization on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19</a:t>
            </a:fld>
            <a:endParaRPr lang="en-US"/>
          </a:p>
        </p:txBody>
      </p:sp>
    </p:spTree>
    <p:extLst>
      <p:ext uri="{BB962C8B-B14F-4D97-AF65-F5344CB8AC3E}">
        <p14:creationId xmlns:p14="http://schemas.microsoft.com/office/powerpoint/2010/main" val="1040968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2</a:t>
            </a:fld>
            <a:endParaRPr lang="en-US"/>
          </a:p>
        </p:txBody>
      </p:sp>
    </p:spTree>
    <p:extLst>
      <p:ext uri="{BB962C8B-B14F-4D97-AF65-F5344CB8AC3E}">
        <p14:creationId xmlns:p14="http://schemas.microsoft.com/office/powerpoint/2010/main" val="1033964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leaf nitrogen-water economics….</a:t>
            </a:r>
          </a:p>
        </p:txBody>
      </p:sp>
      <p:sp>
        <p:nvSpPr>
          <p:cNvPr id="4" name="Slide Number Placeholder 3"/>
          <p:cNvSpPr>
            <a:spLocks noGrp="1"/>
          </p:cNvSpPr>
          <p:nvPr>
            <p:ph type="sldNum" sz="quarter" idx="5"/>
          </p:nvPr>
        </p:nvSpPr>
        <p:spPr/>
        <p:txBody>
          <a:bodyPr/>
          <a:lstStyle/>
          <a:p>
            <a:fld id="{306ACC5A-C07E-EE47-AB07-8E8D8EB2A8C1}" type="slidenum">
              <a:rPr lang="en-US" smtClean="0"/>
              <a:t>20</a:t>
            </a:fld>
            <a:endParaRPr lang="en-US"/>
          </a:p>
        </p:txBody>
      </p:sp>
    </p:spTree>
    <p:extLst>
      <p:ext uri="{BB962C8B-B14F-4D97-AF65-F5344CB8AC3E}">
        <p14:creationId xmlns:p14="http://schemas.microsoft.com/office/powerpoint/2010/main" val="1373218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tradeoffs between leaf nitrogen allocation and whole plant growth.</a:t>
            </a:r>
          </a:p>
        </p:txBody>
      </p:sp>
      <p:sp>
        <p:nvSpPr>
          <p:cNvPr id="4" name="Slide Number Placeholder 3"/>
          <p:cNvSpPr>
            <a:spLocks noGrp="1"/>
          </p:cNvSpPr>
          <p:nvPr>
            <p:ph type="sldNum" sz="quarter" idx="5"/>
          </p:nvPr>
        </p:nvSpPr>
        <p:spPr/>
        <p:txBody>
          <a:bodyPr/>
          <a:lstStyle/>
          <a:p>
            <a:fld id="{306ACC5A-C07E-EE47-AB07-8E8D8EB2A8C1}" type="slidenum">
              <a:rPr lang="en-US" smtClean="0"/>
              <a:t>21</a:t>
            </a:fld>
            <a:endParaRPr lang="en-US"/>
          </a:p>
        </p:txBody>
      </p:sp>
    </p:spTree>
    <p:extLst>
      <p:ext uri="{BB962C8B-B14F-4D97-AF65-F5344CB8AC3E}">
        <p14:creationId xmlns:p14="http://schemas.microsoft.com/office/powerpoint/2010/main" val="1949761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22</a:t>
            </a:fld>
            <a:endParaRPr lang="en-US"/>
          </a:p>
        </p:txBody>
      </p:sp>
    </p:spTree>
    <p:extLst>
      <p:ext uri="{BB962C8B-B14F-4D97-AF65-F5344CB8AC3E}">
        <p14:creationId xmlns:p14="http://schemas.microsoft.com/office/powerpoint/2010/main" val="4216435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23</a:t>
            </a:fld>
            <a:endParaRPr lang="en-US"/>
          </a:p>
        </p:txBody>
      </p:sp>
    </p:spTree>
    <p:extLst>
      <p:ext uri="{BB962C8B-B14F-4D97-AF65-F5344CB8AC3E}">
        <p14:creationId xmlns:p14="http://schemas.microsoft.com/office/powerpoint/2010/main" val="496284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24</a:t>
            </a:fld>
            <a:endParaRPr lang="en-US"/>
          </a:p>
        </p:txBody>
      </p:sp>
    </p:spTree>
    <p:extLst>
      <p:ext uri="{BB962C8B-B14F-4D97-AF65-F5344CB8AC3E}">
        <p14:creationId xmlns:p14="http://schemas.microsoft.com/office/powerpoint/2010/main" val="864028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25</a:t>
            </a:fld>
            <a:endParaRPr lang="en-US"/>
          </a:p>
        </p:txBody>
      </p:sp>
    </p:spTree>
    <p:extLst>
      <p:ext uri="{BB962C8B-B14F-4D97-AF65-F5344CB8AC3E}">
        <p14:creationId xmlns:p14="http://schemas.microsoft.com/office/powerpoint/2010/main" val="320464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4E996-A8DB-CE40-87C4-176C80B5D0D6}" type="slidenum">
              <a:rPr lang="en-US" smtClean="0"/>
              <a:t>26</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 figures for rest of experiment</a:t>
            </a:r>
          </a:p>
        </p:txBody>
      </p:sp>
      <p:sp>
        <p:nvSpPr>
          <p:cNvPr id="4" name="Slide Number Placeholder 3"/>
          <p:cNvSpPr>
            <a:spLocks noGrp="1"/>
          </p:cNvSpPr>
          <p:nvPr>
            <p:ph type="sldNum" sz="quarter" idx="5"/>
          </p:nvPr>
        </p:nvSpPr>
        <p:spPr/>
        <p:txBody>
          <a:bodyPr/>
          <a:lstStyle/>
          <a:p>
            <a:fld id="{306ACC5A-C07E-EE47-AB07-8E8D8EB2A8C1}" type="slidenum">
              <a:rPr lang="en-US" smtClean="0"/>
              <a:t>28</a:t>
            </a:fld>
            <a:endParaRPr lang="en-US"/>
          </a:p>
        </p:txBody>
      </p:sp>
    </p:spTree>
    <p:extLst>
      <p:ext uri="{BB962C8B-B14F-4D97-AF65-F5344CB8AC3E}">
        <p14:creationId xmlns:p14="http://schemas.microsoft.com/office/powerpoint/2010/main" val="2352305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line with previous experiments, carbon costs to acquire nitrogen generally decreased with increasing nitrogen fertilization</a:t>
            </a:r>
          </a:p>
        </p:txBody>
      </p:sp>
      <p:sp>
        <p:nvSpPr>
          <p:cNvPr id="4" name="Slide Number Placeholder 3"/>
          <p:cNvSpPr>
            <a:spLocks noGrp="1"/>
          </p:cNvSpPr>
          <p:nvPr>
            <p:ph type="sldNum" sz="quarter" idx="5"/>
          </p:nvPr>
        </p:nvSpPr>
        <p:spPr/>
        <p:txBody>
          <a:bodyPr/>
          <a:lstStyle/>
          <a:p>
            <a:fld id="{306ACC5A-C07E-EE47-AB07-8E8D8EB2A8C1}" type="slidenum">
              <a:rPr lang="en-US" smtClean="0"/>
              <a:t>29</a:t>
            </a:fld>
            <a:endParaRPr lang="en-US"/>
          </a:p>
        </p:txBody>
      </p:sp>
    </p:spTree>
    <p:extLst>
      <p:ext uri="{BB962C8B-B14F-4D97-AF65-F5344CB8AC3E}">
        <p14:creationId xmlns:p14="http://schemas.microsoft.com/office/powerpoint/2010/main" val="889127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observed an interaction between nitrogen fertilization and inoculation status, where inoculation status only decreased carbon costs to acquire nitrogen under low soil nitrogen</a:t>
            </a:r>
          </a:p>
          <a:p>
            <a:endParaRPr lang="en-US" dirty="0"/>
          </a:p>
          <a:p>
            <a:r>
              <a:rPr lang="en-US" dirty="0"/>
              <a:t>We calculated the nodule biomass: root biomass ratio to see if this might be driven by a shift toward direct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30</a:t>
            </a:fld>
            <a:endParaRPr lang="en-US"/>
          </a:p>
        </p:txBody>
      </p:sp>
    </p:spTree>
    <p:extLst>
      <p:ext uri="{BB962C8B-B14F-4D97-AF65-F5344CB8AC3E}">
        <p14:creationId xmlns:p14="http://schemas.microsoft.com/office/powerpoint/2010/main" val="2333259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overly simplistic schematic that I hope will demonstrate this</a:t>
            </a:r>
          </a:p>
          <a:p>
            <a:endParaRPr lang="en-US" dirty="0"/>
          </a:p>
          <a:p>
            <a:r>
              <a:rPr lang="en-US" dirty="0"/>
              <a:t>Plants draw carbon dioxide in from the atmosphere and convert this to simple sugars</a:t>
            </a:r>
          </a:p>
        </p:txBody>
      </p:sp>
      <p:sp>
        <p:nvSpPr>
          <p:cNvPr id="4" name="Slide Number Placeholder 3"/>
          <p:cNvSpPr>
            <a:spLocks noGrp="1"/>
          </p:cNvSpPr>
          <p:nvPr>
            <p:ph type="sldNum" sz="quarter" idx="5"/>
          </p:nvPr>
        </p:nvSpPr>
        <p:spPr/>
        <p:txBody>
          <a:bodyPr/>
          <a:lstStyle/>
          <a:p>
            <a:fld id="{306ACC5A-C07E-EE47-AB07-8E8D8EB2A8C1}" type="slidenum">
              <a:rPr lang="en-US" smtClean="0"/>
              <a:t>3</a:t>
            </a:fld>
            <a:endParaRPr lang="en-US"/>
          </a:p>
        </p:txBody>
      </p:sp>
    </p:spTree>
    <p:extLst>
      <p:ext uri="{BB962C8B-B14F-4D97-AF65-F5344CB8AC3E}">
        <p14:creationId xmlns:p14="http://schemas.microsoft.com/office/powerpoint/2010/main" val="1621858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indeed found that inoculated individuals had lower nodule biomass relative to root biomass under the high soil nitrogen treatment</a:t>
            </a:r>
          </a:p>
          <a:p>
            <a:endParaRPr lang="en-US" dirty="0"/>
          </a:p>
          <a:p>
            <a:r>
              <a:rPr lang="en-US" dirty="0"/>
              <a:t>These results indicate that individuals were investing less in root nodules under high soil nitrogen, potentially relying more on direct uptake for nutrient acquisition</a:t>
            </a:r>
          </a:p>
          <a:p>
            <a:endParaRPr lang="en-US" dirty="0"/>
          </a:p>
          <a:p>
            <a:r>
              <a:rPr lang="en-US" dirty="0"/>
              <a:t>This figure also indicates that the inoculation treatments generally worked, where there were only a few individuals in the non-inoculated group that formed root nodules</a:t>
            </a:r>
          </a:p>
        </p:txBody>
      </p:sp>
      <p:sp>
        <p:nvSpPr>
          <p:cNvPr id="4" name="Slide Number Placeholder 3"/>
          <p:cNvSpPr>
            <a:spLocks noGrp="1"/>
          </p:cNvSpPr>
          <p:nvPr>
            <p:ph type="sldNum" sz="quarter" idx="5"/>
          </p:nvPr>
        </p:nvSpPr>
        <p:spPr/>
        <p:txBody>
          <a:bodyPr/>
          <a:lstStyle/>
          <a:p>
            <a:fld id="{306ACC5A-C07E-EE47-AB07-8E8D8EB2A8C1}" type="slidenum">
              <a:rPr lang="en-US" smtClean="0"/>
              <a:t>31</a:t>
            </a:fld>
            <a:endParaRPr lang="en-US"/>
          </a:p>
        </p:txBody>
      </p:sp>
    </p:spTree>
    <p:extLst>
      <p:ext uri="{BB962C8B-B14F-4D97-AF65-F5344CB8AC3E}">
        <p14:creationId xmlns:p14="http://schemas.microsoft.com/office/powerpoint/2010/main" val="2862114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fertilization and inoculation status modified carbon costs to acquire nitrogen according to what we had expected</a:t>
            </a:r>
          </a:p>
          <a:p>
            <a:endParaRPr lang="en-US" dirty="0"/>
          </a:p>
          <a:p>
            <a:r>
              <a:rPr lang="en-US" dirty="0"/>
              <a:t>Next, we were interested in understanding how these changes corresponded to leaf water-nutrient economics and tradeoffs between leaf nitrogen allocation and whole plant growth</a:t>
            </a:r>
          </a:p>
        </p:txBody>
      </p:sp>
      <p:sp>
        <p:nvSpPr>
          <p:cNvPr id="4" name="Slide Number Placeholder 3"/>
          <p:cNvSpPr>
            <a:spLocks noGrp="1"/>
          </p:cNvSpPr>
          <p:nvPr>
            <p:ph type="sldNum" sz="quarter" idx="5"/>
          </p:nvPr>
        </p:nvSpPr>
        <p:spPr/>
        <p:txBody>
          <a:bodyPr/>
          <a:lstStyle/>
          <a:p>
            <a:fld id="{306ACC5A-C07E-EE47-AB07-8E8D8EB2A8C1}" type="slidenum">
              <a:rPr lang="en-US" smtClean="0"/>
              <a:t>32</a:t>
            </a:fld>
            <a:endParaRPr lang="en-US"/>
          </a:p>
        </p:txBody>
      </p:sp>
    </p:spTree>
    <p:extLst>
      <p:ext uri="{BB962C8B-B14F-4D97-AF65-F5344CB8AC3E}">
        <p14:creationId xmlns:p14="http://schemas.microsoft.com/office/powerpoint/2010/main" val="208319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leaf nitrogen allocation followed similar patterns as carbon costs to acquire nitrogen</a:t>
            </a:r>
          </a:p>
          <a:p>
            <a:endParaRPr lang="en-US" dirty="0"/>
          </a:p>
          <a:p>
            <a:r>
              <a:rPr lang="en-US" dirty="0"/>
              <a:t>Soil nitrogen fertilization generally increased leaf nitrogen allocation, which was driven by a stimulation in leaf nitrogen allocation without a change in specific leaf area</a:t>
            </a:r>
          </a:p>
        </p:txBody>
      </p:sp>
      <p:sp>
        <p:nvSpPr>
          <p:cNvPr id="4" name="Slide Number Placeholder 3"/>
          <p:cNvSpPr>
            <a:spLocks noGrp="1"/>
          </p:cNvSpPr>
          <p:nvPr>
            <p:ph type="sldNum" sz="quarter" idx="5"/>
          </p:nvPr>
        </p:nvSpPr>
        <p:spPr/>
        <p:txBody>
          <a:bodyPr/>
          <a:lstStyle/>
          <a:p>
            <a:fld id="{306ACC5A-C07E-EE47-AB07-8E8D8EB2A8C1}" type="slidenum">
              <a:rPr lang="en-US" smtClean="0"/>
              <a:t>33</a:t>
            </a:fld>
            <a:endParaRPr lang="en-US"/>
          </a:p>
        </p:txBody>
      </p:sp>
    </p:spTree>
    <p:extLst>
      <p:ext uri="{BB962C8B-B14F-4D97-AF65-F5344CB8AC3E}">
        <p14:creationId xmlns:p14="http://schemas.microsoft.com/office/powerpoint/2010/main" val="3234918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inoculation status increased leaf nitrogen allocation, but only under low soil nitrogen fertilization</a:t>
            </a:r>
          </a:p>
          <a:p>
            <a:endParaRPr lang="en-US" dirty="0"/>
          </a:p>
          <a:p>
            <a:r>
              <a:rPr lang="en-US" dirty="0"/>
              <a:t>Again, these patterns were driven by an increase in leaf nitrogen content, of which inoculation status also increased only under low soil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34</a:t>
            </a:fld>
            <a:endParaRPr lang="en-US"/>
          </a:p>
        </p:txBody>
      </p:sp>
    </p:spTree>
    <p:extLst>
      <p:ext uri="{BB962C8B-B14F-4D97-AF65-F5344CB8AC3E}">
        <p14:creationId xmlns:p14="http://schemas.microsoft.com/office/powerpoint/2010/main" val="100310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an increase in leaf nitrogen allocation, we observed a reduction in net photosynthesis, </a:t>
            </a:r>
            <a:r>
              <a:rPr lang="en-US" dirty="0" err="1"/>
              <a:t>Vcmax</a:t>
            </a:r>
            <a:r>
              <a:rPr lang="en-US" dirty="0"/>
              <a:t>, and </a:t>
            </a:r>
            <a:r>
              <a:rPr lang="en-US" dirty="0" err="1"/>
              <a:t>Jmax</a:t>
            </a:r>
            <a:r>
              <a:rPr lang="en-US" dirty="0"/>
              <a:t> with increasing soil nitrogen.</a:t>
            </a:r>
          </a:p>
          <a:p>
            <a:endParaRPr lang="en-US" dirty="0"/>
          </a:p>
          <a:p>
            <a:r>
              <a:rPr lang="en-US" dirty="0"/>
              <a:t>Dark respiration generally increased with nitrogen fertilization, although there was a weak interaction that indicated a positive effect of inoculation on dark respiration under high soil nitrogen. </a:t>
            </a:r>
          </a:p>
          <a:p>
            <a:endParaRPr lang="en-US" dirty="0"/>
          </a:p>
          <a:p>
            <a:r>
              <a:rPr lang="en-US" dirty="0"/>
              <a:t>This could indicate larger maintenance costs of maintaining nitrogen fixation under conditions where such symbioses are not as beneficial</a:t>
            </a:r>
          </a:p>
          <a:p>
            <a:endParaRPr lang="en-US" dirty="0"/>
          </a:p>
          <a:p>
            <a:r>
              <a:rPr lang="en-US" dirty="0"/>
              <a:t>Inoculation status had no individual or interactive effect on any photosynthetic parameters</a:t>
            </a:r>
          </a:p>
        </p:txBody>
      </p:sp>
      <p:sp>
        <p:nvSpPr>
          <p:cNvPr id="4" name="Slide Number Placeholder 3"/>
          <p:cNvSpPr>
            <a:spLocks noGrp="1"/>
          </p:cNvSpPr>
          <p:nvPr>
            <p:ph type="sldNum" sz="quarter" idx="5"/>
          </p:nvPr>
        </p:nvSpPr>
        <p:spPr/>
        <p:txBody>
          <a:bodyPr/>
          <a:lstStyle/>
          <a:p>
            <a:fld id="{306ACC5A-C07E-EE47-AB07-8E8D8EB2A8C1}" type="slidenum">
              <a:rPr lang="en-US" smtClean="0"/>
              <a:t>35</a:t>
            </a:fld>
            <a:endParaRPr lang="en-US"/>
          </a:p>
        </p:txBody>
      </p:sp>
    </p:spTree>
    <p:extLst>
      <p:ext uri="{BB962C8B-B14F-4D97-AF65-F5344CB8AC3E}">
        <p14:creationId xmlns:p14="http://schemas.microsoft.com/office/powerpoint/2010/main" val="2777514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stimulation in leaf nitrogen allocation and reduction in net photosynthesis led to a reduction in photosynthetic nitrogen-use efficiency with increased soil nitrogen fertilization</a:t>
            </a:r>
          </a:p>
          <a:p>
            <a:endParaRPr lang="en-US" dirty="0"/>
          </a:p>
          <a:p>
            <a:r>
              <a:rPr lang="en-US" dirty="0"/>
              <a:t>However, photosynthetic nitrogen-use efficiency was driven by an interaction between inoculation and soil nitrogen, </a:t>
            </a:r>
          </a:p>
          <a:p>
            <a:endParaRPr lang="en-US" dirty="0"/>
          </a:p>
          <a:p>
            <a:r>
              <a:rPr lang="en-US" dirty="0"/>
              <a:t>The interaction indicated that inoculation status decreased photosynthetic nitrogen-use efficiency under low nitrogen, but increased photosynthetic nitrogen-use efficiency under high soil nitrogen</a:t>
            </a:r>
          </a:p>
          <a:p>
            <a:endParaRPr lang="en-US" dirty="0"/>
          </a:p>
          <a:p>
            <a:r>
              <a:rPr lang="en-US" dirty="0"/>
              <a:t>While this doesn’t pop up on the compact lettering, water-use efficiency increased with increasing nitrogen fertilization, with no individual or interactive effect of inoculation</a:t>
            </a:r>
          </a:p>
        </p:txBody>
      </p:sp>
      <p:sp>
        <p:nvSpPr>
          <p:cNvPr id="4" name="Slide Number Placeholder 3"/>
          <p:cNvSpPr>
            <a:spLocks noGrp="1"/>
          </p:cNvSpPr>
          <p:nvPr>
            <p:ph type="sldNum" sz="quarter" idx="5"/>
          </p:nvPr>
        </p:nvSpPr>
        <p:spPr/>
        <p:txBody>
          <a:bodyPr/>
          <a:lstStyle/>
          <a:p>
            <a:fld id="{306ACC5A-C07E-EE47-AB07-8E8D8EB2A8C1}" type="slidenum">
              <a:rPr lang="en-US" smtClean="0"/>
              <a:t>36</a:t>
            </a:fld>
            <a:endParaRPr lang="en-US"/>
          </a:p>
        </p:txBody>
      </p:sp>
    </p:spTree>
    <p:extLst>
      <p:ext uri="{BB962C8B-B14F-4D97-AF65-F5344CB8AC3E}">
        <p14:creationId xmlns:p14="http://schemas.microsoft.com/office/powerpoint/2010/main" val="3419602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reduction in nitrogen use efficiency paired with a reduction in water use efficiency increased leaf nitrogen allocation per stomatal conductance; however, had no effect on </a:t>
            </a:r>
            <a:r>
              <a:rPr lang="en-US" dirty="0" err="1"/>
              <a:t>Vcmax</a:t>
            </a:r>
            <a:r>
              <a:rPr lang="en-US" dirty="0"/>
              <a:t> per stomatal conductance</a:t>
            </a:r>
          </a:p>
          <a:p>
            <a:endParaRPr lang="en-US" dirty="0"/>
          </a:p>
          <a:p>
            <a:r>
              <a:rPr lang="en-US" dirty="0"/>
              <a:t>These findings indicate patterns consistent with photosynthetic least-cost theory.</a:t>
            </a:r>
          </a:p>
          <a:p>
            <a:endParaRPr lang="en-US" dirty="0"/>
          </a:p>
          <a:p>
            <a:r>
              <a:rPr lang="en-US" dirty="0"/>
              <a:t>They also suggest that nitrogen fixation may modify the effect of soil nitrogen availability on nitrogen-use efficiency, therefore should modify the magnitude of nitrogen-water use tradeoffs at a given soil nitrogen level</a:t>
            </a:r>
          </a:p>
        </p:txBody>
      </p:sp>
      <p:sp>
        <p:nvSpPr>
          <p:cNvPr id="4" name="Slide Number Placeholder 3"/>
          <p:cNvSpPr>
            <a:spLocks noGrp="1"/>
          </p:cNvSpPr>
          <p:nvPr>
            <p:ph type="sldNum" sz="quarter" idx="5"/>
          </p:nvPr>
        </p:nvSpPr>
        <p:spPr/>
        <p:txBody>
          <a:bodyPr/>
          <a:lstStyle/>
          <a:p>
            <a:fld id="{306ACC5A-C07E-EE47-AB07-8E8D8EB2A8C1}" type="slidenum">
              <a:rPr lang="en-US" smtClean="0"/>
              <a:t>37</a:t>
            </a:fld>
            <a:endParaRPr lang="en-US"/>
          </a:p>
        </p:txBody>
      </p:sp>
    </p:spTree>
    <p:extLst>
      <p:ext uri="{BB962C8B-B14F-4D97-AF65-F5344CB8AC3E}">
        <p14:creationId xmlns:p14="http://schemas.microsoft.com/office/powerpoint/2010/main" val="855325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whole plant level, soil nitrogen fertilization generally increased total leaf area and whole plant biomass.</a:t>
            </a:r>
          </a:p>
        </p:txBody>
      </p:sp>
      <p:sp>
        <p:nvSpPr>
          <p:cNvPr id="4" name="Slide Number Placeholder 3"/>
          <p:cNvSpPr>
            <a:spLocks noGrp="1"/>
          </p:cNvSpPr>
          <p:nvPr>
            <p:ph type="sldNum" sz="quarter" idx="5"/>
          </p:nvPr>
        </p:nvSpPr>
        <p:spPr/>
        <p:txBody>
          <a:bodyPr/>
          <a:lstStyle/>
          <a:p>
            <a:fld id="{306ACC5A-C07E-EE47-AB07-8E8D8EB2A8C1}" type="slidenum">
              <a:rPr lang="en-US" smtClean="0"/>
              <a:t>38</a:t>
            </a:fld>
            <a:endParaRPr lang="en-US"/>
          </a:p>
        </p:txBody>
      </p:sp>
    </p:spTree>
    <p:extLst>
      <p:ext uri="{BB962C8B-B14F-4D97-AF65-F5344CB8AC3E}">
        <p14:creationId xmlns:p14="http://schemas.microsoft.com/office/powerpoint/2010/main" val="512460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total leaf area was driven by an interaction between soil nitrogen fertilization and inoculation status, where inoculation status only increased total leaf area under low soil nitrogen.</a:t>
            </a:r>
          </a:p>
          <a:p>
            <a:endParaRPr lang="en-US" dirty="0"/>
          </a:p>
          <a:p>
            <a:r>
              <a:rPr lang="en-US" dirty="0"/>
              <a:t>We observed no such interaction for whole plant biomass</a:t>
            </a:r>
          </a:p>
          <a:p>
            <a:endParaRPr lang="en-US" dirty="0"/>
          </a:p>
          <a:p>
            <a:r>
              <a:rPr lang="en-US" dirty="0"/>
              <a:t>These findings could suggest a possible mechanism for plants to produce additional photosynthate to satisfy nutrient exchange requirements under low soil nitrogen?</a:t>
            </a:r>
          </a:p>
          <a:p>
            <a:endParaRPr lang="en-US" dirty="0"/>
          </a:p>
          <a:p>
            <a:r>
              <a:rPr lang="en-US" dirty="0"/>
              <a:t>Alternatively, these findings could also suggest that plants are investing in leaf production as leaf nutrient demand may already be met</a:t>
            </a:r>
          </a:p>
        </p:txBody>
      </p:sp>
      <p:sp>
        <p:nvSpPr>
          <p:cNvPr id="4" name="Slide Number Placeholder 3"/>
          <p:cNvSpPr>
            <a:spLocks noGrp="1"/>
          </p:cNvSpPr>
          <p:nvPr>
            <p:ph type="sldNum" sz="quarter" idx="5"/>
          </p:nvPr>
        </p:nvSpPr>
        <p:spPr/>
        <p:txBody>
          <a:bodyPr/>
          <a:lstStyle/>
          <a:p>
            <a:fld id="{306ACC5A-C07E-EE47-AB07-8E8D8EB2A8C1}" type="slidenum">
              <a:rPr lang="en-US" smtClean="0"/>
              <a:t>39</a:t>
            </a:fld>
            <a:endParaRPr lang="en-US"/>
          </a:p>
        </p:txBody>
      </p:sp>
    </p:spTree>
    <p:extLst>
      <p:ext uri="{BB962C8B-B14F-4D97-AF65-F5344CB8AC3E}">
        <p14:creationId xmlns:p14="http://schemas.microsoft.com/office/powerpoint/2010/main" val="3948576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Joseph, Nick, and I designed an experiment that would allow us to better target the role of species acquisition strategy and soil nitrogen fertilization on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40</a:t>
            </a:fld>
            <a:endParaRPr lang="en-US"/>
          </a:p>
        </p:txBody>
      </p:sp>
    </p:spTree>
    <p:extLst>
      <p:ext uri="{BB962C8B-B14F-4D97-AF65-F5344CB8AC3E}">
        <p14:creationId xmlns:p14="http://schemas.microsoft.com/office/powerpoint/2010/main" val="613200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supports net primary production, and allows plants to allocate carbon toward two primary pathways</a:t>
            </a:r>
          </a:p>
        </p:txBody>
      </p:sp>
      <p:sp>
        <p:nvSpPr>
          <p:cNvPr id="4" name="Slide Number Placeholder 3"/>
          <p:cNvSpPr>
            <a:spLocks noGrp="1"/>
          </p:cNvSpPr>
          <p:nvPr>
            <p:ph type="sldNum" sz="quarter" idx="5"/>
          </p:nvPr>
        </p:nvSpPr>
        <p:spPr/>
        <p:txBody>
          <a:bodyPr/>
          <a:lstStyle/>
          <a:p>
            <a:fld id="{306ACC5A-C07E-EE47-AB07-8E8D8EB2A8C1}" type="slidenum">
              <a:rPr lang="en-US" smtClean="0"/>
              <a:t>4</a:t>
            </a:fld>
            <a:endParaRPr lang="en-US"/>
          </a:p>
        </p:txBody>
      </p:sp>
    </p:spTree>
    <p:extLst>
      <p:ext uri="{BB962C8B-B14F-4D97-AF65-F5344CB8AC3E}">
        <p14:creationId xmlns:p14="http://schemas.microsoft.com/office/powerpoint/2010/main" val="41015174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Joseph, Nick, and I designed an experiment that would allow us to better target the role of species acquisition strategy and soil nitrogen fertilization on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41</a:t>
            </a:fld>
            <a:endParaRPr lang="en-US"/>
          </a:p>
        </p:txBody>
      </p:sp>
    </p:spTree>
    <p:extLst>
      <p:ext uri="{BB962C8B-B14F-4D97-AF65-F5344CB8AC3E}">
        <p14:creationId xmlns:p14="http://schemas.microsoft.com/office/powerpoint/2010/main" val="2336919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Joseph, Nick, and I designed an experiment that would allow us to better target the role of species acquisition strategy and soil nitrogen fertilization on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42</a:t>
            </a:fld>
            <a:endParaRPr lang="en-US"/>
          </a:p>
        </p:txBody>
      </p:sp>
    </p:spTree>
    <p:extLst>
      <p:ext uri="{BB962C8B-B14F-4D97-AF65-F5344CB8AC3E}">
        <p14:creationId xmlns:p14="http://schemas.microsoft.com/office/powerpoint/2010/main" val="2693728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Joseph, Nick, and I designed an experiment that would allow us to better target the role of species acquisition strategy and soil nitrogen fertilization on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43</a:t>
            </a:fld>
            <a:endParaRPr lang="en-US"/>
          </a:p>
        </p:txBody>
      </p:sp>
    </p:spTree>
    <p:extLst>
      <p:ext uri="{BB962C8B-B14F-4D97-AF65-F5344CB8AC3E}">
        <p14:creationId xmlns:p14="http://schemas.microsoft.com/office/powerpoint/2010/main" val="3769203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Joseph, Nick, and I designed an experiment that would allow us to better target the role of species acquisition strategy and soil nitrogen fertilization on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44</a:t>
            </a:fld>
            <a:endParaRPr lang="en-US"/>
          </a:p>
        </p:txBody>
      </p:sp>
    </p:spTree>
    <p:extLst>
      <p:ext uri="{BB962C8B-B14F-4D97-AF65-F5344CB8AC3E}">
        <p14:creationId xmlns:p14="http://schemas.microsoft.com/office/powerpoint/2010/main" val="3110701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Joseph, Nick, and I designed an experiment that would allow us to better target the role of species acquisition strategy and soil nitrogen fertilization on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45</a:t>
            </a:fld>
            <a:endParaRPr lang="en-US"/>
          </a:p>
        </p:txBody>
      </p:sp>
    </p:spTree>
    <p:extLst>
      <p:ext uri="{BB962C8B-B14F-4D97-AF65-F5344CB8AC3E}">
        <p14:creationId xmlns:p14="http://schemas.microsoft.com/office/powerpoint/2010/main" val="1381021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Joseph, Nick, and I designed an experiment that would allow us to better target the role of species acquisition strategy and soil nitrogen fertilization on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46</a:t>
            </a:fld>
            <a:endParaRPr lang="en-US"/>
          </a:p>
        </p:txBody>
      </p:sp>
    </p:spTree>
    <p:extLst>
      <p:ext uri="{BB962C8B-B14F-4D97-AF65-F5344CB8AC3E}">
        <p14:creationId xmlns:p14="http://schemas.microsoft.com/office/powerpoint/2010/main" val="1912956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Joseph, Nick, and I designed an experiment that would allow us to better target the role of species acquisition strategy and soil nitrogen fertilization on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47</a:t>
            </a:fld>
            <a:endParaRPr lang="en-US"/>
          </a:p>
        </p:txBody>
      </p:sp>
    </p:spTree>
    <p:extLst>
      <p:ext uri="{BB962C8B-B14F-4D97-AF65-F5344CB8AC3E}">
        <p14:creationId xmlns:p14="http://schemas.microsoft.com/office/powerpoint/2010/main" val="41339510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Joseph, Nick, and I designed an experiment that would allow us to better target the role of species acquisition strategy and soil nitrogen fertilization on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48</a:t>
            </a:fld>
            <a:endParaRPr lang="en-US"/>
          </a:p>
        </p:txBody>
      </p:sp>
    </p:spTree>
    <p:extLst>
      <p:ext uri="{BB962C8B-B14F-4D97-AF65-F5344CB8AC3E}">
        <p14:creationId xmlns:p14="http://schemas.microsoft.com/office/powerpoint/2010/main" val="2639141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Joseph, Nick, and I designed an experiment that would allow us to better target the role of species acquisition strategy and soil nitrogen fertilization on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49</a:t>
            </a:fld>
            <a:endParaRPr lang="en-US"/>
          </a:p>
        </p:txBody>
      </p:sp>
    </p:spTree>
    <p:extLst>
      <p:ext uri="{BB962C8B-B14F-4D97-AF65-F5344CB8AC3E}">
        <p14:creationId xmlns:p14="http://schemas.microsoft.com/office/powerpoint/2010/main" val="29391887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compare carbon costs to acquire nitrogen between species.</a:t>
            </a:r>
          </a:p>
          <a:p>
            <a:endParaRPr lang="en-US" dirty="0"/>
          </a:p>
          <a:p>
            <a:r>
              <a:rPr lang="en-US" dirty="0"/>
              <a:t>This is because cotton and soybean are not phylogenetically related and we are extremely limited in our ability to extrapolate these patterns to all nitrogen-fixing or non nitrogen-fixing species.</a:t>
            </a:r>
          </a:p>
          <a:p>
            <a:endParaRPr lang="en-US" dirty="0"/>
          </a:p>
          <a:p>
            <a:r>
              <a:rPr lang="en-US" dirty="0"/>
              <a:t>Therefore, future work will entail using a larger range of taxonomically related species to determine how generalizable these patterns are.</a:t>
            </a:r>
          </a:p>
          <a:p>
            <a:endParaRPr lang="en-US" dirty="0"/>
          </a:p>
          <a:p>
            <a:r>
              <a:rPr lang="en-US" dirty="0"/>
              <a:t>Additionally, this study was conducted over a short 5-week temporal scale, so there is also a need to evaluate these patterns across multiple spatiotemporal scales to determine the spatiotemporal range for which these patterns hold</a:t>
            </a:r>
          </a:p>
          <a:p>
            <a:endParaRPr lang="en-US" dirty="0"/>
          </a:p>
          <a:p>
            <a:r>
              <a:rPr lang="en-US" dirty="0"/>
              <a:t>Finally, we would love to evaluate the soil nitrogen threshold whereby nitrogen-fixing species shift from nitrogen fixation to direct uptake and to compare these results to patterns simulated by Earth system models.</a:t>
            </a:r>
          </a:p>
        </p:txBody>
      </p:sp>
      <p:sp>
        <p:nvSpPr>
          <p:cNvPr id="4" name="Slide Number Placeholder 3"/>
          <p:cNvSpPr>
            <a:spLocks noGrp="1"/>
          </p:cNvSpPr>
          <p:nvPr>
            <p:ph type="sldNum" sz="quarter" idx="5"/>
          </p:nvPr>
        </p:nvSpPr>
        <p:spPr/>
        <p:txBody>
          <a:bodyPr/>
          <a:lstStyle/>
          <a:p>
            <a:fld id="{306ACC5A-C07E-EE47-AB07-8E8D8EB2A8C1}" type="slidenum">
              <a:rPr lang="en-US" smtClean="0"/>
              <a:t>50</a:t>
            </a:fld>
            <a:endParaRPr lang="en-US"/>
          </a:p>
        </p:txBody>
      </p:sp>
    </p:spTree>
    <p:extLst>
      <p:ext uri="{BB962C8B-B14F-4D97-AF65-F5344CB8AC3E}">
        <p14:creationId xmlns:p14="http://schemas.microsoft.com/office/powerpoint/2010/main" val="1663680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plants might use carbon to support whole plant growth. This may be through woody tissue production, leaf production and maintenance, or toward storage</a:t>
            </a:r>
          </a:p>
          <a:p>
            <a:endParaRPr lang="en-US" dirty="0"/>
          </a:p>
          <a:p>
            <a:r>
              <a:rPr lang="en-US" dirty="0"/>
              <a:t>Alternatively, plants might use carbon to support soil resource uptake. This can either be through fine root production, root exudation, or carbon exchange with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5</a:t>
            </a:fld>
            <a:endParaRPr lang="en-US"/>
          </a:p>
        </p:txBody>
      </p:sp>
    </p:spTree>
    <p:extLst>
      <p:ext uri="{BB962C8B-B14F-4D97-AF65-F5344CB8AC3E}">
        <p14:creationId xmlns:p14="http://schemas.microsoft.com/office/powerpoint/2010/main" val="807504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compare carbon costs to acquire nitrogen between species.</a:t>
            </a:r>
          </a:p>
          <a:p>
            <a:endParaRPr lang="en-US" dirty="0"/>
          </a:p>
          <a:p>
            <a:r>
              <a:rPr lang="en-US" dirty="0"/>
              <a:t>This is because cotton and soybean are not phylogenetically related and we are extremely limited in our ability to extrapolate these patterns to all nitrogen-fixing or non nitrogen-fixing species.</a:t>
            </a:r>
          </a:p>
          <a:p>
            <a:endParaRPr lang="en-US" dirty="0"/>
          </a:p>
          <a:p>
            <a:r>
              <a:rPr lang="en-US" dirty="0"/>
              <a:t>Therefore, future work will entail using a larger range of taxonomically related species to determine how generalizable these patterns are.</a:t>
            </a:r>
          </a:p>
          <a:p>
            <a:endParaRPr lang="en-US" dirty="0"/>
          </a:p>
          <a:p>
            <a:r>
              <a:rPr lang="en-US" dirty="0"/>
              <a:t>Additionally, this study was conducted over a short 5-week temporal scale, so there is also a need to evaluate these patterns across multiple spatiotemporal scales to determine the spatiotemporal range for which these patterns hold</a:t>
            </a:r>
          </a:p>
          <a:p>
            <a:endParaRPr lang="en-US" dirty="0"/>
          </a:p>
          <a:p>
            <a:r>
              <a:rPr lang="en-US" dirty="0"/>
              <a:t>Finally, we would love to evaluate the soil nitrogen threshold whereby nitrogen-fixing species shift from nitrogen fixation to direct uptake and to compare these results to patterns simulated by Earth system models.</a:t>
            </a:r>
          </a:p>
        </p:txBody>
      </p:sp>
      <p:sp>
        <p:nvSpPr>
          <p:cNvPr id="4" name="Slide Number Placeholder 3"/>
          <p:cNvSpPr>
            <a:spLocks noGrp="1"/>
          </p:cNvSpPr>
          <p:nvPr>
            <p:ph type="sldNum" sz="quarter" idx="5"/>
          </p:nvPr>
        </p:nvSpPr>
        <p:spPr/>
        <p:txBody>
          <a:bodyPr/>
          <a:lstStyle/>
          <a:p>
            <a:fld id="{306ACC5A-C07E-EE47-AB07-8E8D8EB2A8C1}" type="slidenum">
              <a:rPr lang="en-US" smtClean="0"/>
              <a:t>51</a:t>
            </a:fld>
            <a:endParaRPr lang="en-US"/>
          </a:p>
        </p:txBody>
      </p:sp>
    </p:spTree>
    <p:extLst>
      <p:ext uri="{BB962C8B-B14F-4D97-AF65-F5344CB8AC3E}">
        <p14:creationId xmlns:p14="http://schemas.microsoft.com/office/powerpoint/2010/main" val="2528302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compare carbon costs to acquire nitrogen between species.</a:t>
            </a:r>
          </a:p>
          <a:p>
            <a:endParaRPr lang="en-US" dirty="0"/>
          </a:p>
          <a:p>
            <a:r>
              <a:rPr lang="en-US" dirty="0"/>
              <a:t>This is because cotton and soybean are not phylogenetically related and we are extremely limited in our ability to extrapolate these patterns to all nitrogen-fixing or non nitrogen-fixing species.</a:t>
            </a:r>
          </a:p>
          <a:p>
            <a:endParaRPr lang="en-US" dirty="0"/>
          </a:p>
          <a:p>
            <a:r>
              <a:rPr lang="en-US" dirty="0"/>
              <a:t>Therefore, future work will entail using a larger range of taxonomically related species to determine how generalizable these patterns are.</a:t>
            </a:r>
          </a:p>
          <a:p>
            <a:endParaRPr lang="en-US" dirty="0"/>
          </a:p>
          <a:p>
            <a:r>
              <a:rPr lang="en-US" dirty="0"/>
              <a:t>Additionally, this study was conducted over a short 5-week temporal scale, so there is also a need to evaluate these patterns across multiple spatiotemporal scales to determine the spatiotemporal range for which these patterns hold</a:t>
            </a:r>
          </a:p>
          <a:p>
            <a:endParaRPr lang="en-US" dirty="0"/>
          </a:p>
          <a:p>
            <a:r>
              <a:rPr lang="en-US" dirty="0"/>
              <a:t>Finally, we would love to evaluate the soil nitrogen threshold whereby nitrogen-fixing species shift from nitrogen fixation to direct uptake and to compare these results to patterns simulated by Earth system models.</a:t>
            </a:r>
          </a:p>
        </p:txBody>
      </p:sp>
      <p:sp>
        <p:nvSpPr>
          <p:cNvPr id="4" name="Slide Number Placeholder 3"/>
          <p:cNvSpPr>
            <a:spLocks noGrp="1"/>
          </p:cNvSpPr>
          <p:nvPr>
            <p:ph type="sldNum" sz="quarter" idx="5"/>
          </p:nvPr>
        </p:nvSpPr>
        <p:spPr/>
        <p:txBody>
          <a:bodyPr/>
          <a:lstStyle/>
          <a:p>
            <a:fld id="{306ACC5A-C07E-EE47-AB07-8E8D8EB2A8C1}" type="slidenum">
              <a:rPr lang="en-US" smtClean="0"/>
              <a:t>52</a:t>
            </a:fld>
            <a:endParaRPr lang="en-US"/>
          </a:p>
        </p:txBody>
      </p:sp>
    </p:spTree>
    <p:extLst>
      <p:ext uri="{BB962C8B-B14F-4D97-AF65-F5344CB8AC3E}">
        <p14:creationId xmlns:p14="http://schemas.microsoft.com/office/powerpoint/2010/main" val="1037235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Plants use carbon allocated belowground to acquire important resources that support photosynthetic and metabolic demand. </a:t>
            </a:r>
          </a:p>
          <a:p>
            <a:endParaRPr lang="en-US" dirty="0"/>
          </a:p>
          <a:p>
            <a:r>
              <a:rPr lang="en-US" dirty="0"/>
              <a:t>While there are a ton of different nutrients plants acquire, plants acquire nitrogen in the largest quantity. </a:t>
            </a:r>
          </a:p>
          <a:p>
            <a:endParaRPr lang="en-US" dirty="0"/>
          </a:p>
          <a:p>
            <a:r>
              <a:rPr lang="en-US" dirty="0"/>
              <a:t>Once acquired, nitrogen can be used for maintenance of structural tissue, production and maintenance of photosynthetic enzymes, and many other important functions that are critical for the growth, reproduction, and survival of an individual plant.</a:t>
            </a:r>
          </a:p>
        </p:txBody>
      </p:sp>
      <p:sp>
        <p:nvSpPr>
          <p:cNvPr id="4" name="Slide Number Placeholder 3"/>
          <p:cNvSpPr>
            <a:spLocks noGrp="1"/>
          </p:cNvSpPr>
          <p:nvPr>
            <p:ph type="sldNum" sz="quarter" idx="5"/>
          </p:nvPr>
        </p:nvSpPr>
        <p:spPr/>
        <p:txBody>
          <a:bodyPr/>
          <a:lstStyle/>
          <a:p>
            <a:fld id="{306ACC5A-C07E-EE47-AB07-8E8D8EB2A8C1}" type="slidenum">
              <a:rPr lang="en-US" smtClean="0"/>
              <a:t>6</a:t>
            </a:fld>
            <a:endParaRPr lang="en-US"/>
          </a:p>
        </p:txBody>
      </p:sp>
    </p:spTree>
    <p:extLst>
      <p:ext uri="{BB962C8B-B14F-4D97-AF65-F5344CB8AC3E}">
        <p14:creationId xmlns:p14="http://schemas.microsoft.com/office/powerpoint/2010/main" val="3163574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plants are not able to acquire nitrogen without first allocating carbon belowground. </a:t>
            </a:r>
          </a:p>
          <a:p>
            <a:endParaRPr lang="en-US" dirty="0"/>
          </a:p>
          <a:p>
            <a:r>
              <a:rPr lang="en-US" dirty="0"/>
              <a:t>Thus, there are inherent carbon costs associated with acquiring nitrogen. </a:t>
            </a:r>
          </a:p>
          <a:p>
            <a:endParaRPr lang="en-US" dirty="0"/>
          </a:p>
          <a:p>
            <a:r>
              <a:rPr lang="en-US" dirty="0"/>
              <a:t>These can include structural carbon costs associated with root production and maintenance, or active carbon costs associated with exchange of carbon to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7</a:t>
            </a:fld>
            <a:endParaRPr lang="en-US"/>
          </a:p>
        </p:txBody>
      </p:sp>
    </p:spTree>
    <p:extLst>
      <p:ext uri="{BB962C8B-B14F-4D97-AF65-F5344CB8AC3E}">
        <p14:creationId xmlns:p14="http://schemas.microsoft.com/office/powerpoint/2010/main" val="3835282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carbon costs to acquire nitrogen are dynamic and likely to change with changing aboveground and belowground environmental conditions.</a:t>
            </a:r>
          </a:p>
          <a:p>
            <a:endParaRPr lang="en-US" dirty="0"/>
          </a:p>
          <a:p>
            <a:r>
              <a:rPr lang="en-US" dirty="0"/>
              <a:t>Belowground, soil nitrogen availability likely plays an important role in modifying these carbon costs. </a:t>
            </a:r>
          </a:p>
          <a:p>
            <a:endParaRPr lang="en-US" dirty="0"/>
          </a:p>
          <a:p>
            <a:r>
              <a:rPr lang="en-US" dirty="0"/>
              <a:t>This is because increases in soil nitrogen availability do not influence plant demand to acquire soil resources, and therefore likely do not have a large impact on the magnitude of belowground carbon investments. </a:t>
            </a:r>
          </a:p>
          <a:p>
            <a:endParaRPr lang="en-US" dirty="0"/>
          </a:p>
          <a:p>
            <a:r>
              <a:rPr lang="en-US" dirty="0"/>
              <a:t>Thus, if plants acquire additional nitrogen without a proportional change in belowground carbon, then carbon costs to acquire nitrogen would likely decrease with increasing soil nitrogen availability. </a:t>
            </a:r>
          </a:p>
          <a:p>
            <a:endParaRPr lang="en-US" dirty="0"/>
          </a:p>
          <a:p>
            <a:r>
              <a:rPr lang="en-US" dirty="0"/>
              <a:t>This could be indexed through increased per-root nitrogen uptake in species that acquire most of their nitrogen through direct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8</a:t>
            </a:fld>
            <a:endParaRPr lang="en-US"/>
          </a:p>
        </p:txBody>
      </p:sp>
    </p:spTree>
    <p:extLst>
      <p:ext uri="{BB962C8B-B14F-4D97-AF65-F5344CB8AC3E}">
        <p14:creationId xmlns:p14="http://schemas.microsoft.com/office/powerpoint/2010/main" val="221782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observed in one of my previous experiments, where carbon costs to acquire nitrogen decreased with nitrogen fertilization in cotton and soybean</a:t>
            </a:r>
          </a:p>
          <a:p>
            <a:endParaRPr lang="en-US" dirty="0"/>
          </a:p>
          <a:p>
            <a:r>
              <a:rPr lang="en-US" dirty="0"/>
              <a:t>However, we observed differences in the magnitude of the nitrogen fertilization effect on carbon costs to acquire nitrogen between cotton and soybean</a:t>
            </a:r>
          </a:p>
          <a:p>
            <a:endParaRPr lang="en-US" dirty="0"/>
          </a:p>
          <a:p>
            <a:r>
              <a:rPr lang="en-US" dirty="0"/>
              <a:t>We thought this might be driven by differences in species acquisition strategy, since cotton acquires nitrogen through arbuscular mycorrhizal associations or direct uptake, while soybean acquires nitrogen through forming associations with nitrogen fixing bacteria or arbuscular mycorrhizae, or through direct uptake</a:t>
            </a:r>
          </a:p>
          <a:p>
            <a:endParaRPr lang="en-US" dirty="0"/>
          </a:p>
          <a:p>
            <a:r>
              <a:rPr lang="en-US" dirty="0"/>
              <a:t>However, we were limited in our ability to suggest whether these differences were driven by acquisition strategy or species identity, since cotton and soybean are not closely related phylogenetically and have different life history traits</a:t>
            </a:r>
          </a:p>
          <a:p>
            <a:endParaRPr lang="en-US" dirty="0"/>
          </a:p>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9</a:t>
            </a:fld>
            <a:endParaRPr lang="en-US"/>
          </a:p>
        </p:txBody>
      </p:sp>
    </p:spTree>
    <p:extLst>
      <p:ext uri="{BB962C8B-B14F-4D97-AF65-F5344CB8AC3E}">
        <p14:creationId xmlns:p14="http://schemas.microsoft.com/office/powerpoint/2010/main" val="2532995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518B0-5D50-1F4D-BF77-338FF368AF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A0191A-2B06-A94B-B9B4-D38FE1BEC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9F55F3-5FCB-944A-B03F-0F23BCFE543D}"/>
              </a:ext>
            </a:extLst>
          </p:cNvPr>
          <p:cNvSpPr>
            <a:spLocks noGrp="1"/>
          </p:cNvSpPr>
          <p:nvPr>
            <p:ph type="dt" sz="half" idx="10"/>
          </p:nvPr>
        </p:nvSpPr>
        <p:spPr/>
        <p:txBody>
          <a:bodyPr/>
          <a:lstStyle/>
          <a:p>
            <a:fld id="{06F5F200-C08D-F947-A692-955C9B66881E}" type="datetime1">
              <a:rPr lang="en-US" smtClean="0"/>
              <a:t>4/7/22</a:t>
            </a:fld>
            <a:endParaRPr lang="en-US"/>
          </a:p>
        </p:txBody>
      </p:sp>
      <p:sp>
        <p:nvSpPr>
          <p:cNvPr id="5" name="Footer Placeholder 4">
            <a:extLst>
              <a:ext uri="{FF2B5EF4-FFF2-40B4-BE49-F238E27FC236}">
                <a16:creationId xmlns:a16="http://schemas.microsoft.com/office/drawing/2014/main" id="{E9BA8495-DE9E-024A-B37A-39CFDADE7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9B23B-1F19-4043-8D1B-889D818CA40F}"/>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47205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E6A7-C287-8745-B2EC-375DD8FC57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681AB-1243-4846-B60A-8C532B19BB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41F4C-5656-9647-BDB1-695C5BE4BC78}"/>
              </a:ext>
            </a:extLst>
          </p:cNvPr>
          <p:cNvSpPr>
            <a:spLocks noGrp="1"/>
          </p:cNvSpPr>
          <p:nvPr>
            <p:ph type="dt" sz="half" idx="10"/>
          </p:nvPr>
        </p:nvSpPr>
        <p:spPr/>
        <p:txBody>
          <a:bodyPr/>
          <a:lstStyle/>
          <a:p>
            <a:fld id="{4536E30F-5EAD-644E-825B-BF1A6362ADB3}" type="datetime1">
              <a:rPr lang="en-US" smtClean="0"/>
              <a:t>4/7/22</a:t>
            </a:fld>
            <a:endParaRPr lang="en-US"/>
          </a:p>
        </p:txBody>
      </p:sp>
      <p:sp>
        <p:nvSpPr>
          <p:cNvPr id="5" name="Footer Placeholder 4">
            <a:extLst>
              <a:ext uri="{FF2B5EF4-FFF2-40B4-BE49-F238E27FC236}">
                <a16:creationId xmlns:a16="http://schemas.microsoft.com/office/drawing/2014/main" id="{08AF59D8-0955-5149-8A84-54795D8DC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C9FB5-13BA-5046-BEC9-EAC0A7B7581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688531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F6EB47-010F-834D-B1BC-1D7FD7268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D8F0C6-0257-0D49-B7E6-10CF06D5F7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4D96C-B01E-0640-9398-1D60DC53CE69}"/>
              </a:ext>
            </a:extLst>
          </p:cNvPr>
          <p:cNvSpPr>
            <a:spLocks noGrp="1"/>
          </p:cNvSpPr>
          <p:nvPr>
            <p:ph type="dt" sz="half" idx="10"/>
          </p:nvPr>
        </p:nvSpPr>
        <p:spPr/>
        <p:txBody>
          <a:bodyPr/>
          <a:lstStyle/>
          <a:p>
            <a:fld id="{A665EE70-E5F7-904B-940F-ADDF158F9A82}" type="datetime1">
              <a:rPr lang="en-US" smtClean="0"/>
              <a:t>4/7/22</a:t>
            </a:fld>
            <a:endParaRPr lang="en-US"/>
          </a:p>
        </p:txBody>
      </p:sp>
      <p:sp>
        <p:nvSpPr>
          <p:cNvPr id="5" name="Footer Placeholder 4">
            <a:extLst>
              <a:ext uri="{FF2B5EF4-FFF2-40B4-BE49-F238E27FC236}">
                <a16:creationId xmlns:a16="http://schemas.microsoft.com/office/drawing/2014/main" id="{51D2DF24-1347-6C4B-945F-D6A34F79E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A2EC7-93FF-3B4B-8D49-01D0F825F39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48874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3332-CA75-FC4D-819E-C175F37F12B7}"/>
              </a:ext>
            </a:extLst>
          </p:cNvPr>
          <p:cNvSpPr>
            <a:spLocks noGrp="1"/>
          </p:cNvSpPr>
          <p:nvPr>
            <p:ph type="title"/>
          </p:nvPr>
        </p:nvSpPr>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1B28464-C6A1-1346-A93F-803740F42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173BA-450A-EC4A-8257-A891D96A08A9}"/>
              </a:ext>
            </a:extLst>
          </p:cNvPr>
          <p:cNvSpPr>
            <a:spLocks noGrp="1"/>
          </p:cNvSpPr>
          <p:nvPr>
            <p:ph type="dt" sz="half" idx="10"/>
          </p:nvPr>
        </p:nvSpPr>
        <p:spPr/>
        <p:txBody>
          <a:bodyPr/>
          <a:lstStyle/>
          <a:p>
            <a:fld id="{32CC85F1-1A02-DC4D-9088-AB656E33CC8C}" type="datetime1">
              <a:rPr lang="en-US" smtClean="0"/>
              <a:t>4/7/22</a:t>
            </a:fld>
            <a:endParaRPr lang="en-US" dirty="0"/>
          </a:p>
        </p:txBody>
      </p:sp>
      <p:sp>
        <p:nvSpPr>
          <p:cNvPr id="5" name="Footer Placeholder 4">
            <a:extLst>
              <a:ext uri="{FF2B5EF4-FFF2-40B4-BE49-F238E27FC236}">
                <a16:creationId xmlns:a16="http://schemas.microsoft.com/office/drawing/2014/main" id="{CD1F356E-69CA-534B-A58B-12450090D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1B95E-C14A-5145-8B4A-18D548EBE63B}"/>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63378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1E56-1E7C-A146-B2AD-7825D280B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317D2D-B065-C747-A610-A4D128AD1B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3CF16-E79C-EF47-B8C5-716CEFB858D7}"/>
              </a:ext>
            </a:extLst>
          </p:cNvPr>
          <p:cNvSpPr>
            <a:spLocks noGrp="1"/>
          </p:cNvSpPr>
          <p:nvPr>
            <p:ph type="dt" sz="half" idx="10"/>
          </p:nvPr>
        </p:nvSpPr>
        <p:spPr/>
        <p:txBody>
          <a:bodyPr/>
          <a:lstStyle/>
          <a:p>
            <a:fld id="{52B19236-3CFE-A240-8429-0F37AC933781}" type="datetime1">
              <a:rPr lang="en-US" smtClean="0"/>
              <a:t>4/7/22</a:t>
            </a:fld>
            <a:endParaRPr lang="en-US"/>
          </a:p>
        </p:txBody>
      </p:sp>
      <p:sp>
        <p:nvSpPr>
          <p:cNvPr id="5" name="Footer Placeholder 4">
            <a:extLst>
              <a:ext uri="{FF2B5EF4-FFF2-40B4-BE49-F238E27FC236}">
                <a16:creationId xmlns:a16="http://schemas.microsoft.com/office/drawing/2014/main" id="{E4A85446-E966-364E-8DCF-CC94B7135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276DE-CFC1-C546-86F5-F336803CEEA5}"/>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338659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3911-5940-B548-8E43-1C4EE8D6D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8DD2D5-0D9C-E04A-9BC6-E0B257B272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5CBA-1C23-8648-8FBC-2237EC898A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C6C876-0051-6642-B762-7DBB2E74021E}"/>
              </a:ext>
            </a:extLst>
          </p:cNvPr>
          <p:cNvSpPr>
            <a:spLocks noGrp="1"/>
          </p:cNvSpPr>
          <p:nvPr>
            <p:ph type="dt" sz="half" idx="10"/>
          </p:nvPr>
        </p:nvSpPr>
        <p:spPr/>
        <p:txBody>
          <a:bodyPr/>
          <a:lstStyle/>
          <a:p>
            <a:fld id="{2AF4D2F6-CA42-A34F-B703-885415B07937}" type="datetime1">
              <a:rPr lang="en-US" smtClean="0"/>
              <a:t>4/7/22</a:t>
            </a:fld>
            <a:endParaRPr lang="en-US"/>
          </a:p>
        </p:txBody>
      </p:sp>
      <p:sp>
        <p:nvSpPr>
          <p:cNvPr id="6" name="Footer Placeholder 5">
            <a:extLst>
              <a:ext uri="{FF2B5EF4-FFF2-40B4-BE49-F238E27FC236}">
                <a16:creationId xmlns:a16="http://schemas.microsoft.com/office/drawing/2014/main" id="{57A94DC7-F52B-7E42-9921-378A2F027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78E3CD-5D84-264E-B1E2-D80B63B98474}"/>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6976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853-C293-D548-83E1-AE70A08622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DE1E89-E762-B84A-AAC4-04942B8936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CCD928-FC16-7841-8AD8-ABC3BB3B0C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DFEF75-5A07-2E46-A10A-D414A5BA7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F40928-F474-A743-8566-2ED718198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05A5DC-526F-124F-ADA1-4BC6F9B771C7}"/>
              </a:ext>
            </a:extLst>
          </p:cNvPr>
          <p:cNvSpPr>
            <a:spLocks noGrp="1"/>
          </p:cNvSpPr>
          <p:nvPr>
            <p:ph type="dt" sz="half" idx="10"/>
          </p:nvPr>
        </p:nvSpPr>
        <p:spPr/>
        <p:txBody>
          <a:bodyPr/>
          <a:lstStyle/>
          <a:p>
            <a:fld id="{4817D5CD-8AFB-9A40-A468-EDC6EF897360}" type="datetime1">
              <a:rPr lang="en-US" smtClean="0"/>
              <a:t>4/7/22</a:t>
            </a:fld>
            <a:endParaRPr lang="en-US"/>
          </a:p>
        </p:txBody>
      </p:sp>
      <p:sp>
        <p:nvSpPr>
          <p:cNvPr id="8" name="Footer Placeholder 7">
            <a:extLst>
              <a:ext uri="{FF2B5EF4-FFF2-40B4-BE49-F238E27FC236}">
                <a16:creationId xmlns:a16="http://schemas.microsoft.com/office/drawing/2014/main" id="{A5C4D060-28AF-9E49-AF39-2C72722751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566618-9A97-894F-8A48-7A1B87D87F7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406271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EBB1-48C6-954F-804F-E7653E728C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67FDF9-0ED4-5B46-B6EC-51F6A1CBA597}"/>
              </a:ext>
            </a:extLst>
          </p:cNvPr>
          <p:cNvSpPr>
            <a:spLocks noGrp="1"/>
          </p:cNvSpPr>
          <p:nvPr>
            <p:ph type="dt" sz="half" idx="10"/>
          </p:nvPr>
        </p:nvSpPr>
        <p:spPr/>
        <p:txBody>
          <a:bodyPr/>
          <a:lstStyle/>
          <a:p>
            <a:fld id="{14938A67-DF72-8D4A-A8B3-A3E3604E14D6}" type="datetime1">
              <a:rPr lang="en-US" smtClean="0"/>
              <a:t>4/7/22</a:t>
            </a:fld>
            <a:endParaRPr lang="en-US"/>
          </a:p>
        </p:txBody>
      </p:sp>
      <p:sp>
        <p:nvSpPr>
          <p:cNvPr id="4" name="Footer Placeholder 3">
            <a:extLst>
              <a:ext uri="{FF2B5EF4-FFF2-40B4-BE49-F238E27FC236}">
                <a16:creationId xmlns:a16="http://schemas.microsoft.com/office/drawing/2014/main" id="{D60581ED-CB81-A343-B9D7-A6CE9AFA68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F09C22-A707-6B4F-A7B0-AE21E0621D0B}"/>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813667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DF53F1-2F89-2840-AB98-E68DA60F9C91}"/>
              </a:ext>
            </a:extLst>
          </p:cNvPr>
          <p:cNvSpPr>
            <a:spLocks noGrp="1"/>
          </p:cNvSpPr>
          <p:nvPr>
            <p:ph type="dt" sz="half" idx="10"/>
          </p:nvPr>
        </p:nvSpPr>
        <p:spPr/>
        <p:txBody>
          <a:bodyPr/>
          <a:lstStyle/>
          <a:p>
            <a:fld id="{D6A2E467-4813-EF41-B8B0-A1C0FBE71C1D}" type="datetime1">
              <a:rPr lang="en-US" smtClean="0"/>
              <a:t>4/7/22</a:t>
            </a:fld>
            <a:endParaRPr lang="en-US"/>
          </a:p>
        </p:txBody>
      </p:sp>
      <p:sp>
        <p:nvSpPr>
          <p:cNvPr id="3" name="Footer Placeholder 2">
            <a:extLst>
              <a:ext uri="{FF2B5EF4-FFF2-40B4-BE49-F238E27FC236}">
                <a16:creationId xmlns:a16="http://schemas.microsoft.com/office/drawing/2014/main" id="{BC83A79D-28FC-5B41-B0B3-F6C1D34C6A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83A2B0-D768-8845-9D87-327A7D31E6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98198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AC0A-95AB-2248-9E09-CFF76A1FC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2CBAE0-D52A-2D48-8633-26505D83C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B902C9-7A6F-0142-AC6D-A5EBB808A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A887A-10F1-7349-BE33-480FEF68C8A1}"/>
              </a:ext>
            </a:extLst>
          </p:cNvPr>
          <p:cNvSpPr>
            <a:spLocks noGrp="1"/>
          </p:cNvSpPr>
          <p:nvPr>
            <p:ph type="dt" sz="half" idx="10"/>
          </p:nvPr>
        </p:nvSpPr>
        <p:spPr/>
        <p:txBody>
          <a:bodyPr/>
          <a:lstStyle/>
          <a:p>
            <a:fld id="{863E3E1B-E867-2D4F-90D6-BAF88DB1C044}" type="datetime1">
              <a:rPr lang="en-US" smtClean="0"/>
              <a:t>4/7/22</a:t>
            </a:fld>
            <a:endParaRPr lang="en-US"/>
          </a:p>
        </p:txBody>
      </p:sp>
      <p:sp>
        <p:nvSpPr>
          <p:cNvPr id="6" name="Footer Placeholder 5">
            <a:extLst>
              <a:ext uri="{FF2B5EF4-FFF2-40B4-BE49-F238E27FC236}">
                <a16:creationId xmlns:a16="http://schemas.microsoft.com/office/drawing/2014/main" id="{9E2BCA22-D67B-FC44-9344-E7C0C9C8C9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4F29F-FEF2-344F-8400-B65707F595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3903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848B-DD22-1F4E-8FAB-5E76EF146D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05DEE3-4607-1A4D-88E3-4568F317A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37017F-6EC4-4546-BD1A-B607A42B8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120B1-07F0-9643-830F-0486E33CC840}"/>
              </a:ext>
            </a:extLst>
          </p:cNvPr>
          <p:cNvSpPr>
            <a:spLocks noGrp="1"/>
          </p:cNvSpPr>
          <p:nvPr>
            <p:ph type="dt" sz="half" idx="10"/>
          </p:nvPr>
        </p:nvSpPr>
        <p:spPr/>
        <p:txBody>
          <a:bodyPr/>
          <a:lstStyle/>
          <a:p>
            <a:fld id="{DF0D4FC1-2FDC-BD4E-9EA8-FCC83ABD69B5}" type="datetime1">
              <a:rPr lang="en-US" smtClean="0"/>
              <a:t>4/7/22</a:t>
            </a:fld>
            <a:endParaRPr lang="en-US"/>
          </a:p>
        </p:txBody>
      </p:sp>
      <p:sp>
        <p:nvSpPr>
          <p:cNvPr id="6" name="Footer Placeholder 5">
            <a:extLst>
              <a:ext uri="{FF2B5EF4-FFF2-40B4-BE49-F238E27FC236}">
                <a16:creationId xmlns:a16="http://schemas.microsoft.com/office/drawing/2014/main" id="{D89B1780-8BC7-684C-8284-2656872FA4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70E3B4-3E7E-AE44-8112-7997F905181E}"/>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1912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C23BBA-3DB2-7142-B0A4-BD6F044CF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5927867-34E6-4744-B9C3-4F0232F762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1B94DEC-4EFC-994E-A9BC-154234CF6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5A65A4-545F-5446-99F6-CE937DA20C0D}" type="datetime1">
              <a:rPr lang="en-US" smtClean="0"/>
              <a:t>4/7/22</a:t>
            </a:fld>
            <a:endParaRPr lang="en-US"/>
          </a:p>
        </p:txBody>
      </p:sp>
      <p:sp>
        <p:nvSpPr>
          <p:cNvPr id="5" name="Footer Placeholder 4">
            <a:extLst>
              <a:ext uri="{FF2B5EF4-FFF2-40B4-BE49-F238E27FC236}">
                <a16:creationId xmlns:a16="http://schemas.microsoft.com/office/drawing/2014/main" id="{91F0E638-5D28-B140-8AD5-4093DE34F5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BC7B98-A002-3B4C-93FB-80176EB33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A98113-336F-9B45-8EFC-8465E05DBE81}" type="slidenum">
              <a:rPr lang="en-US" smtClean="0"/>
              <a:t>‹#›</a:t>
            </a:fld>
            <a:endParaRPr lang="en-US"/>
          </a:p>
        </p:txBody>
      </p:sp>
    </p:spTree>
    <p:extLst>
      <p:ext uri="{BB962C8B-B14F-4D97-AF65-F5344CB8AC3E}">
        <p14:creationId xmlns:p14="http://schemas.microsoft.com/office/powerpoint/2010/main" val="362920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5099-443A-3D4C-BB69-1BD309F0D9D9}"/>
              </a:ext>
            </a:extLst>
          </p:cNvPr>
          <p:cNvSpPr>
            <a:spLocks noGrp="1"/>
          </p:cNvSpPr>
          <p:nvPr>
            <p:ph type="ctrTitle"/>
          </p:nvPr>
        </p:nvSpPr>
        <p:spPr>
          <a:xfrm>
            <a:off x="448732" y="897466"/>
            <a:ext cx="11294534" cy="1493465"/>
          </a:xfrm>
          <a:solidFill>
            <a:schemeClr val="lt1">
              <a:alpha val="82000"/>
            </a:schemeClr>
          </a:solidFill>
          <a:ln w="38100"/>
        </p:spPr>
        <p:style>
          <a:lnRef idx="2">
            <a:schemeClr val="dk1"/>
          </a:lnRef>
          <a:fillRef idx="1">
            <a:schemeClr val="lt1"/>
          </a:fillRef>
          <a:effectRef idx="0">
            <a:schemeClr val="dk1"/>
          </a:effectRef>
          <a:fontRef idx="minor">
            <a:schemeClr val="dk1"/>
          </a:fontRef>
        </p:style>
        <p:txBody>
          <a:bodyPr>
            <a:noAutofit/>
          </a:bodyPr>
          <a:lstStyle/>
          <a:p>
            <a:r>
              <a:rPr lang="en-US" sz="3200" dirty="0"/>
              <a:t>Soil nitrogen fertilization and inoculation modifies carbon costs to acquire nitrogen and leaf water-nitrogen economics </a:t>
            </a:r>
            <a:br>
              <a:rPr lang="en-US" sz="3200" dirty="0"/>
            </a:br>
            <a:r>
              <a:rPr lang="en-US" sz="3200" dirty="0"/>
              <a:t>in </a:t>
            </a:r>
            <a:r>
              <a:rPr lang="en-US" sz="3200" i="1" dirty="0"/>
              <a:t>Glycine max</a:t>
            </a:r>
            <a:r>
              <a:rPr lang="en-US" sz="3200" dirty="0"/>
              <a:t> L. </a:t>
            </a:r>
          </a:p>
        </p:txBody>
      </p:sp>
      <p:sp>
        <p:nvSpPr>
          <p:cNvPr id="5" name="Slide Number Placeholder 4">
            <a:extLst>
              <a:ext uri="{FF2B5EF4-FFF2-40B4-BE49-F238E27FC236}">
                <a16:creationId xmlns:a16="http://schemas.microsoft.com/office/drawing/2014/main" id="{20277473-8F63-274C-B782-E528BC1F0AF6}"/>
              </a:ext>
            </a:extLst>
          </p:cNvPr>
          <p:cNvSpPr>
            <a:spLocks noGrp="1"/>
          </p:cNvSpPr>
          <p:nvPr>
            <p:ph type="sldNum" sz="quarter" idx="12"/>
          </p:nvPr>
        </p:nvSpPr>
        <p:spPr/>
        <p:txBody>
          <a:bodyPr/>
          <a:lstStyle/>
          <a:p>
            <a:fld id="{0FA98113-336F-9B45-8EFC-8465E05DBE81}" type="slidenum">
              <a:rPr lang="en-US" smtClean="0"/>
              <a:t>1</a:t>
            </a:fld>
            <a:endParaRPr lang="en-US"/>
          </a:p>
        </p:txBody>
      </p:sp>
      <p:sp>
        <p:nvSpPr>
          <p:cNvPr id="6" name="TextBox 5">
            <a:extLst>
              <a:ext uri="{FF2B5EF4-FFF2-40B4-BE49-F238E27FC236}">
                <a16:creationId xmlns:a16="http://schemas.microsoft.com/office/drawing/2014/main" id="{A7A06BEA-1003-D44A-8391-EDDC65BF597D}"/>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a:t>
            </a:fld>
            <a:endParaRPr lang="en-US" sz="1200" dirty="0"/>
          </a:p>
        </p:txBody>
      </p:sp>
      <p:sp>
        <p:nvSpPr>
          <p:cNvPr id="7" name="Title 1">
            <a:extLst>
              <a:ext uri="{FF2B5EF4-FFF2-40B4-BE49-F238E27FC236}">
                <a16:creationId xmlns:a16="http://schemas.microsoft.com/office/drawing/2014/main" id="{1FA60131-B648-2141-AE62-A7052690E939}"/>
              </a:ext>
            </a:extLst>
          </p:cNvPr>
          <p:cNvSpPr txBox="1">
            <a:spLocks/>
          </p:cNvSpPr>
          <p:nvPr/>
        </p:nvSpPr>
        <p:spPr>
          <a:xfrm>
            <a:off x="9862149" y="6136371"/>
            <a:ext cx="2182804" cy="585104"/>
          </a:xfrm>
          <a:prstGeom prst="rect">
            <a:avLst/>
          </a:prstGeom>
          <a:solidFill>
            <a:schemeClr val="lt1">
              <a:alpha val="82000"/>
            </a:schemeClr>
          </a:solidFill>
          <a:ln w="38100" cap="flat" cmpd="sng" algn="ctr">
            <a:solidFill>
              <a:schemeClr val="dk1"/>
            </a:solid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1600" dirty="0" err="1"/>
              <a:t>EcoHealth</a:t>
            </a:r>
            <a:r>
              <a:rPr lang="en-US" sz="1600" dirty="0"/>
              <a:t> Lab Meeting</a:t>
            </a:r>
          </a:p>
          <a:p>
            <a:r>
              <a:rPr lang="en-US" sz="1600" dirty="0"/>
              <a:t>April 07, 2022</a:t>
            </a:r>
          </a:p>
        </p:txBody>
      </p:sp>
    </p:spTree>
    <p:extLst>
      <p:ext uri="{BB962C8B-B14F-4D97-AF65-F5344CB8AC3E}">
        <p14:creationId xmlns:p14="http://schemas.microsoft.com/office/powerpoint/2010/main" val="2683220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
        <p:nvSpPr>
          <p:cNvPr id="13" name="Rectangle 12">
            <a:extLst>
              <a:ext uri="{FF2B5EF4-FFF2-40B4-BE49-F238E27FC236}">
                <a16:creationId xmlns:a16="http://schemas.microsoft.com/office/drawing/2014/main" id="{0D4B90CE-ADA3-F845-A9ED-DB0DF7447AE6}"/>
              </a:ext>
            </a:extLst>
          </p:cNvPr>
          <p:cNvSpPr/>
          <p:nvPr/>
        </p:nvSpPr>
        <p:spPr>
          <a:xfrm>
            <a:off x="3040380" y="1908810"/>
            <a:ext cx="5349240" cy="435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117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pic>
        <p:nvPicPr>
          <p:cNvPr id="5" name="Picture 4" descr="Chart, line chart&#10;&#10;Description automatically generated">
            <a:extLst>
              <a:ext uri="{FF2B5EF4-FFF2-40B4-BE49-F238E27FC236}">
                <a16:creationId xmlns:a16="http://schemas.microsoft.com/office/drawing/2014/main" id="{612C5784-7293-8940-B690-A5CE62085D43}"/>
              </a:ext>
            </a:extLst>
          </p:cNvPr>
          <p:cNvPicPr>
            <a:picLocks noChangeAspect="1"/>
          </p:cNvPicPr>
          <p:nvPr/>
        </p:nvPicPr>
        <p:blipFill rotWithShape="1">
          <a:blip r:embed="rId3"/>
          <a:srcRect l="83052" t="43448" b="46437"/>
          <a:stretch/>
        </p:blipFill>
        <p:spPr>
          <a:xfrm>
            <a:off x="8624395" y="3585472"/>
            <a:ext cx="1743403" cy="693683"/>
          </a:xfrm>
          <a:prstGeom prst="rect">
            <a:avLst/>
          </a:prstGeom>
          <a:ln w="28575">
            <a:noFill/>
          </a:ln>
        </p:spPr>
      </p:pic>
    </p:spTree>
    <p:extLst>
      <p:ext uri="{BB962C8B-B14F-4D97-AF65-F5344CB8AC3E}">
        <p14:creationId xmlns:p14="http://schemas.microsoft.com/office/powerpoint/2010/main" val="3235630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345103-FD9D-3D43-8091-EA3555E5BB3D}"/>
              </a:ext>
            </a:extLst>
          </p:cNvPr>
          <p:cNvSpPr>
            <a:spLocks noGrp="1"/>
          </p:cNvSpPr>
          <p:nvPr>
            <p:ph type="title"/>
          </p:nvPr>
        </p:nvSpPr>
        <p:spPr>
          <a:xfrm>
            <a:off x="838200" y="365125"/>
            <a:ext cx="10515600" cy="1325563"/>
          </a:xfrm>
        </p:spPr>
        <p:txBody>
          <a:bodyPr>
            <a:normAutofit/>
          </a:bodyPr>
          <a:lstStyle/>
          <a:p>
            <a:r>
              <a:rPr lang="en-US" sz="2800" b="1" dirty="0">
                <a:latin typeface="Arial" panose="020B0604020202020204" pitchFamily="34" charset="0"/>
                <a:cs typeface="Arial" panose="020B0604020202020204" pitchFamily="34" charset="0"/>
              </a:rPr>
              <a:t>Increasing soil nitrogen availability should reduce nitrogen acquisition via nitrogen fixation due to a shift toward direct uptake</a:t>
            </a:r>
          </a:p>
        </p:txBody>
      </p:sp>
      <p:pic>
        <p:nvPicPr>
          <p:cNvPr id="9" name="Picture 8" descr="Chart, scatter chart&#10;&#10;Description automatically generated">
            <a:extLst>
              <a:ext uri="{FF2B5EF4-FFF2-40B4-BE49-F238E27FC236}">
                <a16:creationId xmlns:a16="http://schemas.microsoft.com/office/drawing/2014/main" id="{D320EF22-B1AF-BF41-8037-A78DE1752226}"/>
              </a:ext>
            </a:extLst>
          </p:cNvPr>
          <p:cNvPicPr>
            <a:picLocks noChangeAspect="1"/>
          </p:cNvPicPr>
          <p:nvPr/>
        </p:nvPicPr>
        <p:blipFill>
          <a:blip r:embed="rId3"/>
          <a:stretch>
            <a:fillRect/>
          </a:stretch>
        </p:blipFill>
        <p:spPr>
          <a:xfrm>
            <a:off x="1301261" y="1911754"/>
            <a:ext cx="9589477" cy="4195396"/>
          </a:xfrm>
          <a:prstGeom prst="rect">
            <a:avLst/>
          </a:prstGeom>
        </p:spPr>
      </p:pic>
      <p:sp>
        <p:nvSpPr>
          <p:cNvPr id="4" name="TextBox 3">
            <a:extLst>
              <a:ext uri="{FF2B5EF4-FFF2-40B4-BE49-F238E27FC236}">
                <a16:creationId xmlns:a16="http://schemas.microsoft.com/office/drawing/2014/main" id="{19C8ECE4-B391-3E40-8FD3-8497407CB4E1}"/>
              </a:ext>
            </a:extLst>
          </p:cNvPr>
          <p:cNvSpPr txBox="1"/>
          <p:nvPr/>
        </p:nvSpPr>
        <p:spPr>
          <a:xfrm>
            <a:off x="8857433" y="6581002"/>
            <a:ext cx="333456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 Botany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336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7AEC-DB07-184B-B86A-5D93B6C89AE5}"/>
              </a:ext>
            </a:extLst>
          </p:cNvPr>
          <p:cNvSpPr>
            <a:spLocks noGrp="1"/>
          </p:cNvSpPr>
          <p:nvPr>
            <p:ph type="title"/>
          </p:nvPr>
        </p:nvSpPr>
        <p:spPr/>
        <p:txBody>
          <a:bodyPr>
            <a:normAutofit/>
          </a:bodyPr>
          <a:lstStyle/>
          <a:p>
            <a:r>
              <a:rPr lang="en-US" sz="2800" dirty="0"/>
              <a:t>Shifts in carbon costs to acquire nitrogen may result in alterations in plant nutrient allocation strategies</a:t>
            </a:r>
          </a:p>
        </p:txBody>
      </p:sp>
      <p:pic>
        <p:nvPicPr>
          <p:cNvPr id="5" name="Picture 4">
            <a:extLst>
              <a:ext uri="{FF2B5EF4-FFF2-40B4-BE49-F238E27FC236}">
                <a16:creationId xmlns:a16="http://schemas.microsoft.com/office/drawing/2014/main" id="{C7D24DA0-5723-AD43-A4B2-E08FABF22722}"/>
              </a:ext>
            </a:extLst>
          </p:cNvPr>
          <p:cNvPicPr>
            <a:picLocks noChangeAspect="1"/>
          </p:cNvPicPr>
          <p:nvPr/>
        </p:nvPicPr>
        <p:blipFill>
          <a:blip r:embed="rId3"/>
          <a:stretch>
            <a:fillRect/>
          </a:stretch>
        </p:blipFill>
        <p:spPr>
          <a:xfrm>
            <a:off x="2058679" y="1884136"/>
            <a:ext cx="8074641" cy="4014554"/>
          </a:xfrm>
          <a:prstGeom prst="rect">
            <a:avLst/>
          </a:prstGeom>
        </p:spPr>
      </p:pic>
      <p:sp>
        <p:nvSpPr>
          <p:cNvPr id="6" name="TextBox 5">
            <a:extLst>
              <a:ext uri="{FF2B5EF4-FFF2-40B4-BE49-F238E27FC236}">
                <a16:creationId xmlns:a16="http://schemas.microsoft.com/office/drawing/2014/main" id="{04C0D4C6-5C26-8649-8DEB-A4F9B5B52DB3}"/>
              </a:ext>
            </a:extLst>
          </p:cNvPr>
          <p:cNvSpPr txBox="1"/>
          <p:nvPr/>
        </p:nvSpPr>
        <p:spPr>
          <a:xfrm>
            <a:off x="9319098" y="6560933"/>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et al. (2021) </a:t>
            </a:r>
            <a:r>
              <a:rPr lang="en-US" sz="1200" i="1" dirty="0">
                <a:latin typeface="Arial" panose="020B0604020202020204" pitchFamily="34" charset="0"/>
                <a:cs typeface="Arial" panose="020B0604020202020204" pitchFamily="34" charset="0"/>
              </a:rPr>
              <a:t>Ecol. Letters</a:t>
            </a:r>
          </a:p>
        </p:txBody>
      </p:sp>
    </p:spTree>
    <p:extLst>
      <p:ext uri="{BB962C8B-B14F-4D97-AF65-F5344CB8AC3E}">
        <p14:creationId xmlns:p14="http://schemas.microsoft.com/office/powerpoint/2010/main" val="3941880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CDBE2-EA3C-6C45-8E4E-9A85498DF0CB}"/>
              </a:ext>
            </a:extLst>
          </p:cNvPr>
          <p:cNvSpPr>
            <a:spLocks noGrp="1"/>
          </p:cNvSpPr>
          <p:nvPr>
            <p:ph type="title"/>
          </p:nvPr>
        </p:nvSpPr>
        <p:spPr/>
        <p:txBody>
          <a:bodyPr>
            <a:normAutofit/>
          </a:bodyPr>
          <a:lstStyle/>
          <a:p>
            <a:r>
              <a:rPr lang="en-US" sz="2800" dirty="0"/>
              <a:t>Increases in soil nitrogen availability seem to modify leaf nitrogen-water economies…</a:t>
            </a:r>
          </a:p>
        </p:txBody>
      </p:sp>
      <p:pic>
        <p:nvPicPr>
          <p:cNvPr id="6" name="Content Placeholder 5" descr="Chart, scatter chart&#10;&#10;Description automatically generated">
            <a:extLst>
              <a:ext uri="{FF2B5EF4-FFF2-40B4-BE49-F238E27FC236}">
                <a16:creationId xmlns:a16="http://schemas.microsoft.com/office/drawing/2014/main" id="{D322621D-18BF-1C46-9EFF-180773216CF7}"/>
              </a:ext>
            </a:extLst>
          </p:cNvPr>
          <p:cNvPicPr>
            <a:picLocks noGrp="1" noChangeAspect="1"/>
          </p:cNvPicPr>
          <p:nvPr>
            <p:ph idx="1"/>
          </p:nvPr>
        </p:nvPicPr>
        <p:blipFill>
          <a:blip r:embed="rId3"/>
          <a:stretch>
            <a:fillRect/>
          </a:stretch>
        </p:blipFill>
        <p:spPr>
          <a:xfrm>
            <a:off x="3050063" y="1825625"/>
            <a:ext cx="6091873" cy="4351338"/>
          </a:xfrm>
        </p:spPr>
      </p:pic>
      <p:sp>
        <p:nvSpPr>
          <p:cNvPr id="7" name="TextBox 6">
            <a:extLst>
              <a:ext uri="{FF2B5EF4-FFF2-40B4-BE49-F238E27FC236}">
                <a16:creationId xmlns:a16="http://schemas.microsoft.com/office/drawing/2014/main" id="{2584C3A9-B1A2-1546-B4FD-A816EE8230DD}"/>
              </a:ext>
            </a:extLst>
          </p:cNvPr>
          <p:cNvSpPr txBox="1"/>
          <p:nvPr/>
        </p:nvSpPr>
        <p:spPr>
          <a:xfrm>
            <a:off x="10317769" y="6581001"/>
            <a:ext cx="187423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(in prep)</a:t>
            </a:r>
            <a:endParaRPr lang="en-US"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189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CDBE2-EA3C-6C45-8E4E-9A85498DF0CB}"/>
              </a:ext>
            </a:extLst>
          </p:cNvPr>
          <p:cNvSpPr>
            <a:spLocks noGrp="1"/>
          </p:cNvSpPr>
          <p:nvPr>
            <p:ph type="title"/>
          </p:nvPr>
        </p:nvSpPr>
        <p:spPr>
          <a:xfrm>
            <a:off x="838199" y="365125"/>
            <a:ext cx="10644151" cy="1325563"/>
          </a:xfrm>
        </p:spPr>
        <p:txBody>
          <a:bodyPr>
            <a:normAutofit/>
          </a:bodyPr>
          <a:lstStyle/>
          <a:p>
            <a:r>
              <a:rPr lang="en-US" sz="2800" dirty="0"/>
              <a:t>Increases in soil nitrogen availability seem to modify leaf nitrogen-water economies… </a:t>
            </a:r>
            <a:r>
              <a:rPr lang="en-US" sz="2800" dirty="0">
                <a:solidFill>
                  <a:srgbClr val="FF0000"/>
                </a:solidFill>
              </a:rPr>
              <a:t>what about acquisition strategy?</a:t>
            </a:r>
          </a:p>
        </p:txBody>
      </p:sp>
      <p:pic>
        <p:nvPicPr>
          <p:cNvPr id="6" name="Content Placeholder 5" descr="Chart, scatter chart&#10;&#10;Description automatically generated">
            <a:extLst>
              <a:ext uri="{FF2B5EF4-FFF2-40B4-BE49-F238E27FC236}">
                <a16:creationId xmlns:a16="http://schemas.microsoft.com/office/drawing/2014/main" id="{D322621D-18BF-1C46-9EFF-180773216CF7}"/>
              </a:ext>
            </a:extLst>
          </p:cNvPr>
          <p:cNvPicPr>
            <a:picLocks noGrp="1" noChangeAspect="1"/>
          </p:cNvPicPr>
          <p:nvPr>
            <p:ph idx="1"/>
          </p:nvPr>
        </p:nvPicPr>
        <p:blipFill>
          <a:blip r:embed="rId3"/>
          <a:stretch>
            <a:fillRect/>
          </a:stretch>
        </p:blipFill>
        <p:spPr>
          <a:xfrm>
            <a:off x="3050063" y="1825625"/>
            <a:ext cx="6091873" cy="4351338"/>
          </a:xfrm>
        </p:spPr>
      </p:pic>
      <p:sp>
        <p:nvSpPr>
          <p:cNvPr id="7" name="TextBox 6">
            <a:extLst>
              <a:ext uri="{FF2B5EF4-FFF2-40B4-BE49-F238E27FC236}">
                <a16:creationId xmlns:a16="http://schemas.microsoft.com/office/drawing/2014/main" id="{2584C3A9-B1A2-1546-B4FD-A816EE8230DD}"/>
              </a:ext>
            </a:extLst>
          </p:cNvPr>
          <p:cNvSpPr txBox="1"/>
          <p:nvPr/>
        </p:nvSpPr>
        <p:spPr>
          <a:xfrm>
            <a:off x="10317769" y="6581001"/>
            <a:ext cx="187423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(in prep)</a:t>
            </a:r>
            <a:endParaRPr lang="en-US"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6844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7AEC-DB07-184B-B86A-5D93B6C89AE5}"/>
              </a:ext>
            </a:extLst>
          </p:cNvPr>
          <p:cNvSpPr>
            <a:spLocks noGrp="1"/>
          </p:cNvSpPr>
          <p:nvPr>
            <p:ph type="title"/>
          </p:nvPr>
        </p:nvSpPr>
        <p:spPr/>
        <p:txBody>
          <a:bodyPr>
            <a:normAutofit/>
          </a:bodyPr>
          <a:lstStyle/>
          <a:p>
            <a:r>
              <a:rPr lang="en-US" sz="2800" dirty="0"/>
              <a:t>Shifts in carbon costs to acquire nitrogen may result in alterations in plant nutrient allocation strategies</a:t>
            </a:r>
          </a:p>
        </p:txBody>
      </p:sp>
      <p:pic>
        <p:nvPicPr>
          <p:cNvPr id="5" name="Picture 4">
            <a:extLst>
              <a:ext uri="{FF2B5EF4-FFF2-40B4-BE49-F238E27FC236}">
                <a16:creationId xmlns:a16="http://schemas.microsoft.com/office/drawing/2014/main" id="{C7D24DA0-5723-AD43-A4B2-E08FABF22722}"/>
              </a:ext>
            </a:extLst>
          </p:cNvPr>
          <p:cNvPicPr>
            <a:picLocks noChangeAspect="1"/>
          </p:cNvPicPr>
          <p:nvPr/>
        </p:nvPicPr>
        <p:blipFill>
          <a:blip r:embed="rId3"/>
          <a:stretch>
            <a:fillRect/>
          </a:stretch>
        </p:blipFill>
        <p:spPr>
          <a:xfrm>
            <a:off x="2058679" y="1884136"/>
            <a:ext cx="8074641" cy="4014554"/>
          </a:xfrm>
          <a:prstGeom prst="rect">
            <a:avLst/>
          </a:prstGeom>
        </p:spPr>
      </p:pic>
      <p:sp>
        <p:nvSpPr>
          <p:cNvPr id="6" name="TextBox 5">
            <a:extLst>
              <a:ext uri="{FF2B5EF4-FFF2-40B4-BE49-F238E27FC236}">
                <a16:creationId xmlns:a16="http://schemas.microsoft.com/office/drawing/2014/main" id="{04C0D4C6-5C26-8649-8DEB-A4F9B5B52DB3}"/>
              </a:ext>
            </a:extLst>
          </p:cNvPr>
          <p:cNvSpPr txBox="1"/>
          <p:nvPr/>
        </p:nvSpPr>
        <p:spPr>
          <a:xfrm>
            <a:off x="9319098" y="6560933"/>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et al. (2021) </a:t>
            </a:r>
            <a:r>
              <a:rPr lang="en-US" sz="1200" i="1" dirty="0">
                <a:latin typeface="Arial" panose="020B0604020202020204" pitchFamily="34" charset="0"/>
                <a:cs typeface="Arial" panose="020B0604020202020204" pitchFamily="34" charset="0"/>
              </a:rPr>
              <a:t>Ecol. Letters</a:t>
            </a:r>
          </a:p>
        </p:txBody>
      </p:sp>
      <p:sp>
        <p:nvSpPr>
          <p:cNvPr id="7" name="TextBox 6">
            <a:extLst>
              <a:ext uri="{FF2B5EF4-FFF2-40B4-BE49-F238E27FC236}">
                <a16:creationId xmlns:a16="http://schemas.microsoft.com/office/drawing/2014/main" id="{E9D4D3D6-C331-914E-9AF2-9A6E7B5B9421}"/>
              </a:ext>
            </a:extLst>
          </p:cNvPr>
          <p:cNvSpPr txBox="1"/>
          <p:nvPr/>
        </p:nvSpPr>
        <p:spPr>
          <a:xfrm>
            <a:off x="4313202" y="5828750"/>
            <a:ext cx="131121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Decreasing </a:t>
            </a:r>
            <a:r>
              <a:rPr lang="en-US" sz="1200" i="1" dirty="0" err="1">
                <a:latin typeface="Arial" panose="020B0604020202020204" pitchFamily="34" charset="0"/>
                <a:cs typeface="Arial" panose="020B0604020202020204" pitchFamily="34" charset="0"/>
              </a:rPr>
              <a:t>N</a:t>
            </a:r>
            <a:r>
              <a:rPr lang="en-US" sz="1200" baseline="-25000" dirty="0" err="1">
                <a:latin typeface="Arial" panose="020B0604020202020204" pitchFamily="34" charset="0"/>
                <a:cs typeface="Arial" panose="020B0604020202020204" pitchFamily="34" charset="0"/>
              </a:rPr>
              <a:t>cost</a:t>
            </a:r>
            <a:endParaRPr lang="en-US" sz="1200"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50E259C3-4E12-144A-ADF3-8C3F5D73D418}"/>
              </a:ext>
            </a:extLst>
          </p:cNvPr>
          <p:cNvCxnSpPr>
            <a:cxnSpLocks/>
          </p:cNvCxnSpPr>
          <p:nvPr/>
        </p:nvCxnSpPr>
        <p:spPr>
          <a:xfrm flipH="1">
            <a:off x="4390845" y="5833607"/>
            <a:ext cx="11530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392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7AEC-DB07-184B-B86A-5D93B6C89AE5}"/>
              </a:ext>
            </a:extLst>
          </p:cNvPr>
          <p:cNvSpPr>
            <a:spLocks noGrp="1"/>
          </p:cNvSpPr>
          <p:nvPr>
            <p:ph type="title"/>
          </p:nvPr>
        </p:nvSpPr>
        <p:spPr/>
        <p:txBody>
          <a:bodyPr>
            <a:normAutofit/>
          </a:bodyPr>
          <a:lstStyle/>
          <a:p>
            <a:r>
              <a:rPr lang="en-US" sz="2800" dirty="0"/>
              <a:t>Shifts in carbon costs to acquire nitrogen may result in alterations in plant nutrient allocation strategies (cont.)</a:t>
            </a:r>
          </a:p>
        </p:txBody>
      </p:sp>
      <p:sp>
        <p:nvSpPr>
          <p:cNvPr id="6" name="TextBox 5">
            <a:extLst>
              <a:ext uri="{FF2B5EF4-FFF2-40B4-BE49-F238E27FC236}">
                <a16:creationId xmlns:a16="http://schemas.microsoft.com/office/drawing/2014/main" id="{04C0D4C6-5C26-8649-8DEB-A4F9B5B52DB3}"/>
              </a:ext>
            </a:extLst>
          </p:cNvPr>
          <p:cNvSpPr txBox="1"/>
          <p:nvPr/>
        </p:nvSpPr>
        <p:spPr>
          <a:xfrm>
            <a:off x="10623942" y="6560933"/>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et al. (</a:t>
            </a:r>
            <a:r>
              <a:rPr lang="en-US" sz="1200" i="1" dirty="0">
                <a:latin typeface="Arial" panose="020B0604020202020204" pitchFamily="34" charset="0"/>
                <a:cs typeface="Arial" panose="020B0604020202020204" pitchFamily="34" charset="0"/>
              </a:rPr>
              <a:t>in prep</a:t>
            </a:r>
            <a:r>
              <a:rPr lang="en-US" sz="1200" dirty="0">
                <a:latin typeface="Arial" panose="020B0604020202020204" pitchFamily="34" charset="0"/>
                <a:cs typeface="Arial" panose="020B0604020202020204" pitchFamily="34" charset="0"/>
              </a:rPr>
              <a:t>)</a:t>
            </a:r>
            <a:endParaRPr lang="en-US" sz="1200" i="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6032736-D47A-6347-B7EB-FF3245325830}"/>
              </a:ext>
            </a:extLst>
          </p:cNvPr>
          <p:cNvPicPr>
            <a:picLocks noChangeAspect="1"/>
          </p:cNvPicPr>
          <p:nvPr/>
        </p:nvPicPr>
        <p:blipFill>
          <a:blip r:embed="rId3"/>
          <a:stretch>
            <a:fillRect/>
          </a:stretch>
        </p:blipFill>
        <p:spPr>
          <a:xfrm>
            <a:off x="4214630" y="1690688"/>
            <a:ext cx="3762740" cy="4702629"/>
          </a:xfrm>
          <a:prstGeom prst="rect">
            <a:avLst/>
          </a:prstGeom>
        </p:spPr>
      </p:pic>
    </p:spTree>
    <p:extLst>
      <p:ext uri="{BB962C8B-B14F-4D97-AF65-F5344CB8AC3E}">
        <p14:creationId xmlns:p14="http://schemas.microsoft.com/office/powerpoint/2010/main" val="98906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7AEC-DB07-184B-B86A-5D93B6C89AE5}"/>
              </a:ext>
            </a:extLst>
          </p:cNvPr>
          <p:cNvSpPr>
            <a:spLocks noGrp="1"/>
          </p:cNvSpPr>
          <p:nvPr>
            <p:ph type="title"/>
          </p:nvPr>
        </p:nvSpPr>
        <p:spPr/>
        <p:txBody>
          <a:bodyPr>
            <a:normAutofit/>
          </a:bodyPr>
          <a:lstStyle/>
          <a:p>
            <a:r>
              <a:rPr lang="en-US" sz="2800" dirty="0"/>
              <a:t>Shifts in carbon costs to acquire nitrogen may result in alterations in plant nutrient allocation strategies (cont.)</a:t>
            </a:r>
          </a:p>
        </p:txBody>
      </p:sp>
      <p:sp>
        <p:nvSpPr>
          <p:cNvPr id="6" name="TextBox 5">
            <a:extLst>
              <a:ext uri="{FF2B5EF4-FFF2-40B4-BE49-F238E27FC236}">
                <a16:creationId xmlns:a16="http://schemas.microsoft.com/office/drawing/2014/main" id="{04C0D4C6-5C26-8649-8DEB-A4F9B5B52DB3}"/>
              </a:ext>
            </a:extLst>
          </p:cNvPr>
          <p:cNvSpPr txBox="1"/>
          <p:nvPr/>
        </p:nvSpPr>
        <p:spPr>
          <a:xfrm>
            <a:off x="10623942" y="6560933"/>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et al. (</a:t>
            </a:r>
            <a:r>
              <a:rPr lang="en-US" sz="1200" i="1" dirty="0">
                <a:latin typeface="Arial" panose="020B0604020202020204" pitchFamily="34" charset="0"/>
                <a:cs typeface="Arial" panose="020B0604020202020204" pitchFamily="34" charset="0"/>
              </a:rPr>
              <a:t>in prep</a:t>
            </a:r>
            <a:r>
              <a:rPr lang="en-US" sz="1200" dirty="0">
                <a:latin typeface="Arial" panose="020B0604020202020204" pitchFamily="34" charset="0"/>
                <a:cs typeface="Arial" panose="020B0604020202020204" pitchFamily="34" charset="0"/>
              </a:rPr>
              <a:t>)</a:t>
            </a:r>
            <a:endParaRPr lang="en-US" sz="1200" i="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6032736-D47A-6347-B7EB-FF3245325830}"/>
              </a:ext>
            </a:extLst>
          </p:cNvPr>
          <p:cNvPicPr>
            <a:picLocks noChangeAspect="1"/>
          </p:cNvPicPr>
          <p:nvPr/>
        </p:nvPicPr>
        <p:blipFill>
          <a:blip r:embed="rId3"/>
          <a:stretch>
            <a:fillRect/>
          </a:stretch>
        </p:blipFill>
        <p:spPr>
          <a:xfrm>
            <a:off x="4214630" y="1690688"/>
            <a:ext cx="3762740" cy="4702629"/>
          </a:xfrm>
          <a:prstGeom prst="rect">
            <a:avLst/>
          </a:prstGeom>
        </p:spPr>
      </p:pic>
      <p:sp>
        <p:nvSpPr>
          <p:cNvPr id="4" name="TextBox 3">
            <a:extLst>
              <a:ext uri="{FF2B5EF4-FFF2-40B4-BE49-F238E27FC236}">
                <a16:creationId xmlns:a16="http://schemas.microsoft.com/office/drawing/2014/main" id="{65944985-4622-E644-938F-F699E4CBDA5A}"/>
              </a:ext>
            </a:extLst>
          </p:cNvPr>
          <p:cNvSpPr txBox="1"/>
          <p:nvPr/>
        </p:nvSpPr>
        <p:spPr>
          <a:xfrm>
            <a:off x="6607829" y="5653999"/>
            <a:ext cx="131121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Decreasing </a:t>
            </a:r>
            <a:r>
              <a:rPr lang="en-US" sz="1200" i="1" dirty="0" err="1">
                <a:latin typeface="Arial" panose="020B0604020202020204" pitchFamily="34" charset="0"/>
                <a:cs typeface="Arial" panose="020B0604020202020204" pitchFamily="34" charset="0"/>
              </a:rPr>
              <a:t>N</a:t>
            </a:r>
            <a:r>
              <a:rPr lang="en-US" sz="1200" baseline="-25000" dirty="0" err="1">
                <a:latin typeface="Arial" panose="020B0604020202020204" pitchFamily="34" charset="0"/>
                <a:cs typeface="Arial" panose="020B0604020202020204" pitchFamily="34" charset="0"/>
              </a:rPr>
              <a:t>cost</a:t>
            </a:r>
            <a:endParaRPr lang="en-US" sz="120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A5553870-EBA7-0E40-AB1E-A86DAE484243}"/>
              </a:ext>
            </a:extLst>
          </p:cNvPr>
          <p:cNvCxnSpPr/>
          <p:nvPr/>
        </p:nvCxnSpPr>
        <p:spPr>
          <a:xfrm>
            <a:off x="6697785" y="5653999"/>
            <a:ext cx="10918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110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influence plant carbon costs to acquire nitrogen?</a:t>
            </a:r>
          </a:p>
        </p:txBody>
      </p:sp>
    </p:spTree>
    <p:extLst>
      <p:ext uri="{BB962C8B-B14F-4D97-AF65-F5344CB8AC3E}">
        <p14:creationId xmlns:p14="http://schemas.microsoft.com/office/powerpoint/2010/main" val="357787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9" name="Graphic 8" descr="Tree With Roots with solid fill">
            <a:extLst>
              <a:ext uri="{FF2B5EF4-FFF2-40B4-BE49-F238E27FC236}">
                <a16:creationId xmlns:a16="http://schemas.microsoft.com/office/drawing/2014/main" id="{A3FEF073-0EF7-704C-91B2-89BDD0AA0F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0" name="Straight Connector 9">
            <a:extLst>
              <a:ext uri="{FF2B5EF4-FFF2-40B4-BE49-F238E27FC236}">
                <a16:creationId xmlns:a16="http://schemas.microsoft.com/office/drawing/2014/main" id="{03900F07-20E8-7A41-8D29-3D9642D6A0F3}"/>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019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influence plant carbon costs to acquire nitrogen?</a:t>
            </a:r>
          </a:p>
        </p:txBody>
      </p:sp>
      <p:sp>
        <p:nvSpPr>
          <p:cNvPr id="5" name="TextBox 4">
            <a:extLst>
              <a:ext uri="{FF2B5EF4-FFF2-40B4-BE49-F238E27FC236}">
                <a16:creationId xmlns:a16="http://schemas.microsoft.com/office/drawing/2014/main" id="{FB55CACA-39DF-874A-97DA-459254504B09}"/>
              </a:ext>
            </a:extLst>
          </p:cNvPr>
          <p:cNvSpPr txBox="1"/>
          <p:nvPr/>
        </p:nvSpPr>
        <p:spPr>
          <a:xfrm>
            <a:off x="693420" y="3181647"/>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modify leaf nitrogen-water economics?</a:t>
            </a:r>
          </a:p>
        </p:txBody>
      </p:sp>
    </p:spTree>
    <p:extLst>
      <p:ext uri="{BB962C8B-B14F-4D97-AF65-F5344CB8AC3E}">
        <p14:creationId xmlns:p14="http://schemas.microsoft.com/office/powerpoint/2010/main" val="2662378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influence plant carbon costs to acquire nitrogen?</a:t>
            </a:r>
          </a:p>
        </p:txBody>
      </p:sp>
      <p:sp>
        <p:nvSpPr>
          <p:cNvPr id="5" name="TextBox 4">
            <a:extLst>
              <a:ext uri="{FF2B5EF4-FFF2-40B4-BE49-F238E27FC236}">
                <a16:creationId xmlns:a16="http://schemas.microsoft.com/office/drawing/2014/main" id="{FB55CACA-39DF-874A-97DA-459254504B09}"/>
              </a:ext>
            </a:extLst>
          </p:cNvPr>
          <p:cNvSpPr txBox="1"/>
          <p:nvPr/>
        </p:nvSpPr>
        <p:spPr>
          <a:xfrm>
            <a:off x="693420" y="3181647"/>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modify leaf nitrogen-water economics?</a:t>
            </a:r>
          </a:p>
        </p:txBody>
      </p:sp>
      <p:sp>
        <p:nvSpPr>
          <p:cNvPr id="8" name="TextBox 7">
            <a:extLst>
              <a:ext uri="{FF2B5EF4-FFF2-40B4-BE49-F238E27FC236}">
                <a16:creationId xmlns:a16="http://schemas.microsoft.com/office/drawing/2014/main" id="{56DDCF36-4A4F-6A4C-BDA2-CFBA85CFF1F7}"/>
              </a:ext>
            </a:extLst>
          </p:cNvPr>
          <p:cNvSpPr txBox="1"/>
          <p:nvPr/>
        </p:nvSpPr>
        <p:spPr>
          <a:xfrm>
            <a:off x="693420" y="4625410"/>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modify tradeoffs between leaf nitrogen allocation and whole plant growth?</a:t>
            </a:r>
          </a:p>
        </p:txBody>
      </p:sp>
    </p:spTree>
    <p:extLst>
      <p:ext uri="{BB962C8B-B14F-4D97-AF65-F5344CB8AC3E}">
        <p14:creationId xmlns:p14="http://schemas.microsoft.com/office/powerpoint/2010/main" val="531039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155074A-4C35-254D-B256-3F4FEA3DD013}"/>
              </a:ext>
            </a:extLst>
          </p:cNvPr>
          <p:cNvPicPr>
            <a:picLocks noChangeAspect="1"/>
          </p:cNvPicPr>
          <p:nvPr/>
        </p:nvPicPr>
        <p:blipFill>
          <a:blip r:embed="rId3"/>
          <a:stretch>
            <a:fillRect/>
          </a:stretch>
        </p:blipFill>
        <p:spPr>
          <a:xfrm>
            <a:off x="7048500" y="0"/>
            <a:ext cx="5143500" cy="6858000"/>
          </a:xfrm>
          <a:prstGeom prst="rect">
            <a:avLst/>
          </a:prstGeom>
          <a:ln w="19050">
            <a:solidFill>
              <a:schemeClr val="tx1"/>
            </a:solidFill>
          </a:ln>
        </p:spPr>
      </p:pic>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
        <p:nvSpPr>
          <p:cNvPr id="15" name="TextBox 14">
            <a:extLst>
              <a:ext uri="{FF2B5EF4-FFF2-40B4-BE49-F238E27FC236}">
                <a16:creationId xmlns:a16="http://schemas.microsoft.com/office/drawing/2014/main" id="{B1A1FBCC-F48E-F54C-91DF-B03E022C36F7}"/>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5B80714-6E4E-6749-808D-0A22C6695E9F}"/>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8" name="TextBox 17">
            <a:extLst>
              <a:ext uri="{FF2B5EF4-FFF2-40B4-BE49-F238E27FC236}">
                <a16:creationId xmlns:a16="http://schemas.microsoft.com/office/drawing/2014/main" id="{4BB2586E-542A-3E4D-A2DF-F99688F8BAFC}"/>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9" name="TextBox 18">
            <a:extLst>
              <a:ext uri="{FF2B5EF4-FFF2-40B4-BE49-F238E27FC236}">
                <a16:creationId xmlns:a16="http://schemas.microsoft.com/office/drawing/2014/main" id="{F9C4762B-FBCD-8749-B9CF-621A65197CAC}"/>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0" name="TextBox 19">
            <a:extLst>
              <a:ext uri="{FF2B5EF4-FFF2-40B4-BE49-F238E27FC236}">
                <a16:creationId xmlns:a16="http://schemas.microsoft.com/office/drawing/2014/main" id="{EB07373E-33F6-C447-AFEE-C2BCA496B81C}"/>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2" name="TextBox 21">
            <a:extLst>
              <a:ext uri="{FF2B5EF4-FFF2-40B4-BE49-F238E27FC236}">
                <a16:creationId xmlns:a16="http://schemas.microsoft.com/office/drawing/2014/main" id="{290FB3EC-4CD7-194B-90CF-B92F592FD057}"/>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4" name="TextBox 23">
            <a:extLst>
              <a:ext uri="{FF2B5EF4-FFF2-40B4-BE49-F238E27FC236}">
                <a16:creationId xmlns:a16="http://schemas.microsoft.com/office/drawing/2014/main" id="{B7E9B16B-2587-E244-BAD4-F2A0DDE14698}"/>
              </a:ext>
            </a:extLst>
          </p:cNvPr>
          <p:cNvSpPr txBox="1"/>
          <p:nvPr/>
        </p:nvSpPr>
        <p:spPr>
          <a:xfrm>
            <a:off x="3128382" y="1759581"/>
            <a:ext cx="484428" cy="923330"/>
          </a:xfrm>
          <a:prstGeom prst="rect">
            <a:avLst/>
          </a:prstGeom>
          <a:noFill/>
        </p:spPr>
        <p:txBody>
          <a:bodyPr wrap="none" rtlCol="0">
            <a:spAutoFit/>
          </a:bodyPr>
          <a:lstStyle/>
          <a:p>
            <a:r>
              <a:rPr lang="en-US" sz="5400" dirty="0"/>
              <a:t>x</a:t>
            </a:r>
          </a:p>
        </p:txBody>
      </p:sp>
      <p:sp>
        <p:nvSpPr>
          <p:cNvPr id="25" name="TextBox 24">
            <a:extLst>
              <a:ext uri="{FF2B5EF4-FFF2-40B4-BE49-F238E27FC236}">
                <a16:creationId xmlns:a16="http://schemas.microsoft.com/office/drawing/2014/main" id="{D0E865F3-CD86-F64B-8701-87CAF8CC38BF}"/>
              </a:ext>
            </a:extLst>
          </p:cNvPr>
          <p:cNvSpPr txBox="1"/>
          <p:nvPr/>
        </p:nvSpPr>
        <p:spPr>
          <a:xfrm>
            <a:off x="274144" y="4364012"/>
            <a:ext cx="6185648" cy="2308324"/>
          </a:xfrm>
          <a:prstGeom prst="rect">
            <a:avLst/>
          </a:prstGeom>
          <a:noFill/>
          <a:ln w="38100">
            <a:noFill/>
          </a:ln>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A/</a:t>
            </a:r>
            <a:r>
              <a:rPr lang="en-US" i="1"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~5-6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sp>
        <p:nvSpPr>
          <p:cNvPr id="9" name="Rectangle 8">
            <a:extLst>
              <a:ext uri="{FF2B5EF4-FFF2-40B4-BE49-F238E27FC236}">
                <a16:creationId xmlns:a16="http://schemas.microsoft.com/office/drawing/2014/main" id="{BC59AFB1-4A9A-6642-A228-34439019252E}"/>
              </a:ext>
            </a:extLst>
          </p:cNvPr>
          <p:cNvSpPr/>
          <p:nvPr/>
        </p:nvSpPr>
        <p:spPr>
          <a:xfrm>
            <a:off x="207034" y="4291888"/>
            <a:ext cx="6581955" cy="2453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017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7C166ED-86B8-6D48-B92A-175399832BCB}"/>
              </a:ext>
            </a:extLst>
          </p:cNvPr>
          <p:cNvSpPr txBox="1"/>
          <p:nvPr/>
        </p:nvSpPr>
        <p:spPr>
          <a:xfrm>
            <a:off x="274143" y="4364012"/>
            <a:ext cx="6514845" cy="2308324"/>
          </a:xfrm>
          <a:prstGeom prst="rect">
            <a:avLst/>
          </a:prstGeom>
          <a:noFill/>
          <a:ln w="38100">
            <a:noFill/>
          </a:ln>
        </p:spPr>
        <p:txBody>
          <a:bodyPr wrap="square" rtlCol="0">
            <a:spAutoFit/>
          </a:bodyPr>
          <a:lstStyle/>
          <a:p>
            <a:pPr marL="285750" indent="-285750">
              <a:buFontTx/>
              <a:buChar char="-"/>
            </a:pPr>
            <a:r>
              <a:rPr lang="en-US" i="1" dirty="0" err="1">
                <a:latin typeface="Arial" panose="020B0604020202020204" pitchFamily="34" charset="0"/>
                <a:cs typeface="Arial" panose="020B0604020202020204" pitchFamily="34" charset="0"/>
              </a:rPr>
              <a:t>A</a:t>
            </a:r>
            <a:r>
              <a:rPr lang="en-US" baseline="-25000" dirty="0" err="1">
                <a:latin typeface="Arial" panose="020B0604020202020204" pitchFamily="34" charset="0"/>
                <a:cs typeface="Arial" panose="020B0604020202020204" pitchFamily="34" charset="0"/>
              </a:rPr>
              <a:t>net</a:t>
            </a:r>
            <a:r>
              <a:rPr lang="en-US"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pic>
        <p:nvPicPr>
          <p:cNvPr id="14" name="Picture 13">
            <a:extLst>
              <a:ext uri="{FF2B5EF4-FFF2-40B4-BE49-F238E27FC236}">
                <a16:creationId xmlns:a16="http://schemas.microsoft.com/office/drawing/2014/main" id="{179E0DC8-9478-4443-A8D7-5980034462EC}"/>
              </a:ext>
            </a:extLst>
          </p:cNvPr>
          <p:cNvPicPr>
            <a:picLocks noChangeAspect="1"/>
          </p:cNvPicPr>
          <p:nvPr/>
        </p:nvPicPr>
        <p:blipFill>
          <a:blip r:embed="rId3"/>
          <a:stretch>
            <a:fillRect/>
          </a:stretch>
        </p:blipFill>
        <p:spPr>
          <a:xfrm>
            <a:off x="7048500" y="0"/>
            <a:ext cx="5143500" cy="6858000"/>
          </a:xfrm>
          <a:prstGeom prst="rect">
            <a:avLst/>
          </a:prstGeom>
          <a:ln w="19050">
            <a:solidFill>
              <a:schemeClr val="tx1"/>
            </a:solidFill>
          </a:ln>
        </p:spPr>
      </p:pic>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
        <p:nvSpPr>
          <p:cNvPr id="15" name="TextBox 14">
            <a:extLst>
              <a:ext uri="{FF2B5EF4-FFF2-40B4-BE49-F238E27FC236}">
                <a16:creationId xmlns:a16="http://schemas.microsoft.com/office/drawing/2014/main" id="{B1A1FBCC-F48E-F54C-91DF-B03E022C36F7}"/>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5B80714-6E4E-6749-808D-0A22C6695E9F}"/>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8" name="TextBox 17">
            <a:extLst>
              <a:ext uri="{FF2B5EF4-FFF2-40B4-BE49-F238E27FC236}">
                <a16:creationId xmlns:a16="http://schemas.microsoft.com/office/drawing/2014/main" id="{4BB2586E-542A-3E4D-A2DF-F99688F8BAFC}"/>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9" name="TextBox 18">
            <a:extLst>
              <a:ext uri="{FF2B5EF4-FFF2-40B4-BE49-F238E27FC236}">
                <a16:creationId xmlns:a16="http://schemas.microsoft.com/office/drawing/2014/main" id="{F9C4762B-FBCD-8749-B9CF-621A65197CAC}"/>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0" name="TextBox 19">
            <a:extLst>
              <a:ext uri="{FF2B5EF4-FFF2-40B4-BE49-F238E27FC236}">
                <a16:creationId xmlns:a16="http://schemas.microsoft.com/office/drawing/2014/main" id="{EB07373E-33F6-C447-AFEE-C2BCA496B81C}"/>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2" name="TextBox 21">
            <a:extLst>
              <a:ext uri="{FF2B5EF4-FFF2-40B4-BE49-F238E27FC236}">
                <a16:creationId xmlns:a16="http://schemas.microsoft.com/office/drawing/2014/main" id="{290FB3EC-4CD7-194B-90CF-B92F592FD057}"/>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9" name="Rectangle 8">
            <a:extLst>
              <a:ext uri="{FF2B5EF4-FFF2-40B4-BE49-F238E27FC236}">
                <a16:creationId xmlns:a16="http://schemas.microsoft.com/office/drawing/2014/main" id="{BC59AFB1-4A9A-6642-A228-34439019252E}"/>
              </a:ext>
            </a:extLst>
          </p:cNvPr>
          <p:cNvSpPr/>
          <p:nvPr/>
        </p:nvSpPr>
        <p:spPr>
          <a:xfrm>
            <a:off x="207034" y="5072332"/>
            <a:ext cx="6581955" cy="167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8874CC6-6B20-E94A-8E90-4978F5584A8C}"/>
              </a:ext>
            </a:extLst>
          </p:cNvPr>
          <p:cNvSpPr txBox="1"/>
          <p:nvPr/>
        </p:nvSpPr>
        <p:spPr>
          <a:xfrm>
            <a:off x="3128382" y="1759581"/>
            <a:ext cx="484428" cy="923330"/>
          </a:xfrm>
          <a:prstGeom prst="rect">
            <a:avLst/>
          </a:prstGeom>
          <a:noFill/>
        </p:spPr>
        <p:txBody>
          <a:bodyPr wrap="none" rtlCol="0">
            <a:spAutoFit/>
          </a:bodyPr>
          <a:lstStyle/>
          <a:p>
            <a:r>
              <a:rPr lang="en-US" sz="5400" dirty="0"/>
              <a:t>x</a:t>
            </a:r>
          </a:p>
        </p:txBody>
      </p:sp>
    </p:spTree>
    <p:extLst>
      <p:ext uri="{BB962C8B-B14F-4D97-AF65-F5344CB8AC3E}">
        <p14:creationId xmlns:p14="http://schemas.microsoft.com/office/powerpoint/2010/main" val="1219025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74A5FE-728C-C842-8733-557BB340D941}"/>
              </a:ext>
            </a:extLst>
          </p:cNvPr>
          <p:cNvPicPr>
            <a:picLocks noChangeAspect="1"/>
          </p:cNvPicPr>
          <p:nvPr/>
        </p:nvPicPr>
        <p:blipFill>
          <a:blip r:embed="rId3"/>
          <a:stretch>
            <a:fillRect/>
          </a:stretch>
        </p:blipFill>
        <p:spPr>
          <a:xfrm>
            <a:off x="7048500" y="0"/>
            <a:ext cx="5143500" cy="6858000"/>
          </a:xfrm>
          <a:prstGeom prst="rect">
            <a:avLst/>
          </a:prstGeom>
          <a:ln w="19050">
            <a:solidFill>
              <a:schemeClr val="tx1"/>
            </a:solidFill>
          </a:ln>
        </p:spPr>
      </p:pic>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
        <p:nvSpPr>
          <p:cNvPr id="15" name="TextBox 14">
            <a:extLst>
              <a:ext uri="{FF2B5EF4-FFF2-40B4-BE49-F238E27FC236}">
                <a16:creationId xmlns:a16="http://schemas.microsoft.com/office/drawing/2014/main" id="{F69D209F-81C0-F54B-8E58-F92E408DE058}"/>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68FB570-FDB0-574F-B7B3-A38AC6D25B6B}"/>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8" name="TextBox 17">
            <a:extLst>
              <a:ext uri="{FF2B5EF4-FFF2-40B4-BE49-F238E27FC236}">
                <a16:creationId xmlns:a16="http://schemas.microsoft.com/office/drawing/2014/main" id="{5D391401-8B78-F449-8FF9-3DC31442754D}"/>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9" name="TextBox 18">
            <a:extLst>
              <a:ext uri="{FF2B5EF4-FFF2-40B4-BE49-F238E27FC236}">
                <a16:creationId xmlns:a16="http://schemas.microsoft.com/office/drawing/2014/main" id="{0F9EC70A-3ADE-1A4A-BF6A-E4EFDC7D5B84}"/>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0" name="TextBox 19">
            <a:extLst>
              <a:ext uri="{FF2B5EF4-FFF2-40B4-BE49-F238E27FC236}">
                <a16:creationId xmlns:a16="http://schemas.microsoft.com/office/drawing/2014/main" id="{EA045211-88B6-1742-BAC2-30A673197DF4}"/>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2" name="TextBox 21">
            <a:extLst>
              <a:ext uri="{FF2B5EF4-FFF2-40B4-BE49-F238E27FC236}">
                <a16:creationId xmlns:a16="http://schemas.microsoft.com/office/drawing/2014/main" id="{AB05F564-0621-AD49-BD03-33B5E2E3FB2D}"/>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5" name="TextBox 24">
            <a:extLst>
              <a:ext uri="{FF2B5EF4-FFF2-40B4-BE49-F238E27FC236}">
                <a16:creationId xmlns:a16="http://schemas.microsoft.com/office/drawing/2014/main" id="{EEC14CE9-4F04-FE4A-BA64-34535A9FA876}"/>
              </a:ext>
            </a:extLst>
          </p:cNvPr>
          <p:cNvSpPr txBox="1"/>
          <p:nvPr/>
        </p:nvSpPr>
        <p:spPr>
          <a:xfrm>
            <a:off x="274143" y="4364012"/>
            <a:ext cx="6514845" cy="2308324"/>
          </a:xfrm>
          <a:prstGeom prst="rect">
            <a:avLst/>
          </a:prstGeom>
          <a:noFill/>
          <a:ln w="38100">
            <a:noFill/>
          </a:ln>
        </p:spPr>
        <p:txBody>
          <a:bodyPr wrap="square" rtlCol="0">
            <a:spAutoFit/>
          </a:bodyPr>
          <a:lstStyle/>
          <a:p>
            <a:pPr marL="285750" indent="-285750">
              <a:buFontTx/>
              <a:buChar char="-"/>
            </a:pPr>
            <a:r>
              <a:rPr lang="en-US" i="1" dirty="0" err="1">
                <a:latin typeface="Arial" panose="020B0604020202020204" pitchFamily="34" charset="0"/>
                <a:cs typeface="Arial" panose="020B0604020202020204" pitchFamily="34" charset="0"/>
              </a:rPr>
              <a:t>A</a:t>
            </a:r>
            <a:r>
              <a:rPr lang="en-US" baseline="-25000" dirty="0" err="1">
                <a:latin typeface="Arial" panose="020B0604020202020204" pitchFamily="34" charset="0"/>
                <a:cs typeface="Arial" panose="020B0604020202020204" pitchFamily="34" charset="0"/>
              </a:rPr>
              <a:t>net</a:t>
            </a:r>
            <a:r>
              <a:rPr lang="en-US"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sp>
        <p:nvSpPr>
          <p:cNvPr id="26" name="Rectangle 25">
            <a:extLst>
              <a:ext uri="{FF2B5EF4-FFF2-40B4-BE49-F238E27FC236}">
                <a16:creationId xmlns:a16="http://schemas.microsoft.com/office/drawing/2014/main" id="{9952AFDB-4EC6-664E-AE41-91E6C356806D}"/>
              </a:ext>
            </a:extLst>
          </p:cNvPr>
          <p:cNvSpPr/>
          <p:nvPr/>
        </p:nvSpPr>
        <p:spPr>
          <a:xfrm>
            <a:off x="207034" y="5766405"/>
            <a:ext cx="6581955" cy="97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CA8280F-5540-3042-A814-2EED772AA396}"/>
              </a:ext>
            </a:extLst>
          </p:cNvPr>
          <p:cNvSpPr txBox="1"/>
          <p:nvPr/>
        </p:nvSpPr>
        <p:spPr>
          <a:xfrm>
            <a:off x="3128382" y="1759581"/>
            <a:ext cx="484428" cy="923330"/>
          </a:xfrm>
          <a:prstGeom prst="rect">
            <a:avLst/>
          </a:prstGeom>
          <a:noFill/>
        </p:spPr>
        <p:txBody>
          <a:bodyPr wrap="none" rtlCol="0">
            <a:spAutoFit/>
          </a:bodyPr>
          <a:lstStyle/>
          <a:p>
            <a:r>
              <a:rPr lang="en-US" sz="5400" dirty="0"/>
              <a:t>x</a:t>
            </a:r>
          </a:p>
        </p:txBody>
      </p:sp>
    </p:spTree>
    <p:extLst>
      <p:ext uri="{BB962C8B-B14F-4D97-AF65-F5344CB8AC3E}">
        <p14:creationId xmlns:p14="http://schemas.microsoft.com/office/powerpoint/2010/main" val="1015776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sp>
        <p:nvSpPr>
          <p:cNvPr id="4" name="TextBox 3">
            <a:extLst>
              <a:ext uri="{FF2B5EF4-FFF2-40B4-BE49-F238E27FC236}">
                <a16:creationId xmlns:a16="http://schemas.microsoft.com/office/drawing/2014/main" id="{E14A7B1C-FA20-8D4A-9B30-713E3F4C5114}"/>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2F2798D-1040-964A-89E7-94718AB03EE4}"/>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3" name="TextBox 12">
            <a:extLst>
              <a:ext uri="{FF2B5EF4-FFF2-40B4-BE49-F238E27FC236}">
                <a16:creationId xmlns:a16="http://schemas.microsoft.com/office/drawing/2014/main" id="{EDF049A9-41BA-E949-BCDF-43ED84A00054}"/>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6" name="TextBox 15">
            <a:extLst>
              <a:ext uri="{FF2B5EF4-FFF2-40B4-BE49-F238E27FC236}">
                <a16:creationId xmlns:a16="http://schemas.microsoft.com/office/drawing/2014/main" id="{26B14035-2E55-1F49-B149-E40569BFD556}"/>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1" name="TextBox 20">
            <a:extLst>
              <a:ext uri="{FF2B5EF4-FFF2-40B4-BE49-F238E27FC236}">
                <a16:creationId xmlns:a16="http://schemas.microsoft.com/office/drawing/2014/main" id="{A131D5B7-6A23-6445-A937-5D94A8D47EA5}"/>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3" name="TextBox 22">
            <a:extLst>
              <a:ext uri="{FF2B5EF4-FFF2-40B4-BE49-F238E27FC236}">
                <a16:creationId xmlns:a16="http://schemas.microsoft.com/office/drawing/2014/main" id="{F7531AC9-6613-D841-96B8-99E7F26C3D93}"/>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pic>
        <p:nvPicPr>
          <p:cNvPr id="7" name="Picture 6">
            <a:extLst>
              <a:ext uri="{FF2B5EF4-FFF2-40B4-BE49-F238E27FC236}">
                <a16:creationId xmlns:a16="http://schemas.microsoft.com/office/drawing/2014/main" id="{0AE58F1C-9ED8-4B49-BD66-906F0C98D84C}"/>
              </a:ext>
            </a:extLst>
          </p:cNvPr>
          <p:cNvPicPr>
            <a:picLocks noChangeAspect="1"/>
          </p:cNvPicPr>
          <p:nvPr/>
        </p:nvPicPr>
        <p:blipFill>
          <a:blip r:embed="rId3"/>
          <a:stretch>
            <a:fillRect/>
          </a:stretch>
        </p:blipFill>
        <p:spPr>
          <a:xfrm>
            <a:off x="7048500" y="0"/>
            <a:ext cx="5143500" cy="6858000"/>
          </a:xfrm>
          <a:prstGeom prst="rect">
            <a:avLst/>
          </a:prstGeom>
          <a:ln w="19050">
            <a:solidFill>
              <a:schemeClr val="tx1"/>
            </a:solidFill>
          </a:ln>
        </p:spPr>
      </p:pic>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
        <p:nvSpPr>
          <p:cNvPr id="14" name="TextBox 13">
            <a:extLst>
              <a:ext uri="{FF2B5EF4-FFF2-40B4-BE49-F238E27FC236}">
                <a16:creationId xmlns:a16="http://schemas.microsoft.com/office/drawing/2014/main" id="{E701EC2E-D7A5-154F-A7DF-5FBCCFC0AA84}"/>
              </a:ext>
            </a:extLst>
          </p:cNvPr>
          <p:cNvSpPr txBox="1"/>
          <p:nvPr/>
        </p:nvSpPr>
        <p:spPr>
          <a:xfrm>
            <a:off x="3128382" y="1759581"/>
            <a:ext cx="484428" cy="923330"/>
          </a:xfrm>
          <a:prstGeom prst="rect">
            <a:avLst/>
          </a:prstGeom>
          <a:noFill/>
        </p:spPr>
        <p:txBody>
          <a:bodyPr wrap="none" rtlCol="0">
            <a:spAutoFit/>
          </a:bodyPr>
          <a:lstStyle/>
          <a:p>
            <a:r>
              <a:rPr lang="en-US" sz="5400" dirty="0"/>
              <a:t>x</a:t>
            </a:r>
          </a:p>
        </p:txBody>
      </p:sp>
      <p:sp>
        <p:nvSpPr>
          <p:cNvPr id="15" name="TextBox 14">
            <a:extLst>
              <a:ext uri="{FF2B5EF4-FFF2-40B4-BE49-F238E27FC236}">
                <a16:creationId xmlns:a16="http://schemas.microsoft.com/office/drawing/2014/main" id="{7F47C2AE-CFA4-BB4B-ADFD-6769EC836810}"/>
              </a:ext>
            </a:extLst>
          </p:cNvPr>
          <p:cNvSpPr txBox="1"/>
          <p:nvPr/>
        </p:nvSpPr>
        <p:spPr>
          <a:xfrm>
            <a:off x="274143" y="4364012"/>
            <a:ext cx="6514845" cy="2308324"/>
          </a:xfrm>
          <a:prstGeom prst="rect">
            <a:avLst/>
          </a:prstGeom>
          <a:noFill/>
          <a:ln w="38100">
            <a:noFill/>
          </a:ln>
        </p:spPr>
        <p:txBody>
          <a:bodyPr wrap="square" rtlCol="0">
            <a:spAutoFit/>
          </a:bodyPr>
          <a:lstStyle/>
          <a:p>
            <a:pPr marL="285750" indent="-285750">
              <a:buFontTx/>
              <a:buChar char="-"/>
            </a:pPr>
            <a:r>
              <a:rPr lang="en-US" i="1" dirty="0" err="1">
                <a:latin typeface="Arial" panose="020B0604020202020204" pitchFamily="34" charset="0"/>
                <a:cs typeface="Arial" panose="020B0604020202020204" pitchFamily="34" charset="0"/>
              </a:rPr>
              <a:t>A</a:t>
            </a:r>
            <a:r>
              <a:rPr lang="en-US" baseline="-25000" dirty="0" err="1">
                <a:latin typeface="Arial" panose="020B0604020202020204" pitchFamily="34" charset="0"/>
                <a:cs typeface="Arial" panose="020B0604020202020204" pitchFamily="34" charset="0"/>
              </a:rPr>
              <a:t>net</a:t>
            </a:r>
            <a:r>
              <a:rPr lang="en-US"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spTree>
    <p:extLst>
      <p:ext uri="{BB962C8B-B14F-4D97-AF65-F5344CB8AC3E}">
        <p14:creationId xmlns:p14="http://schemas.microsoft.com/office/powerpoint/2010/main" val="116191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3009016" y="2125012"/>
            <a:ext cx="2031262"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950678"/>
            <a:ext cx="2678952" cy="2246769"/>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Net photosynthesis and biochemical process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Leaf nitrogen allocation</a:t>
            </a:r>
          </a:p>
          <a:p>
            <a:endParaRPr lang="en-US" sz="1600" dirty="0"/>
          </a:p>
          <a:p>
            <a:pPr marL="285750" indent="-285750">
              <a:buFont typeface="Arial" panose="020B0604020202020204" pitchFamily="34" charset="0"/>
              <a:buChar char="•"/>
            </a:pPr>
            <a:r>
              <a:rPr lang="en-US" sz="1600" dirty="0"/>
              <a:t>PNUE, </a:t>
            </a:r>
            <a:r>
              <a:rPr lang="en-US" sz="1600" dirty="0" err="1"/>
              <a:t>iWUE</a:t>
            </a:r>
            <a:r>
              <a:rPr lang="en-US" sz="1600" dirty="0"/>
              <a: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N</a:t>
            </a:r>
            <a:r>
              <a:rPr lang="en-US" sz="1600" baseline="-25000" dirty="0" err="1"/>
              <a:t>area</a:t>
            </a:r>
            <a:r>
              <a:rPr lang="en-US" sz="1600" dirty="0" err="1"/>
              <a:t>:g</a:t>
            </a:r>
            <a:r>
              <a:rPr lang="en-US" sz="1600" baseline="-25000" dirty="0" err="1"/>
              <a:t>s</a:t>
            </a:r>
            <a:r>
              <a:rPr lang="en-US" sz="1600" dirty="0"/>
              <a:t>, </a:t>
            </a:r>
            <a:r>
              <a:rPr lang="en-US" sz="1600" dirty="0" err="1"/>
              <a:t>V</a:t>
            </a:r>
            <a:r>
              <a:rPr lang="en-US" sz="1600" baseline="-25000" dirty="0" err="1"/>
              <a:t>cmax</a:t>
            </a:r>
            <a:r>
              <a:rPr lang="en-US" sz="1600" dirty="0" err="1"/>
              <a:t>:g</a:t>
            </a:r>
            <a:r>
              <a:rPr lang="en-US" sz="1600" baseline="-25000" dirty="0" err="1"/>
              <a:t>s</a:t>
            </a:r>
            <a:endParaRPr lang="en-US" sz="1600" dirty="0"/>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47028" y="3157195"/>
            <a:ext cx="2679192" cy="1754326"/>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u="sng" dirty="0"/>
              <a:t>Structural</a:t>
            </a:r>
            <a:r>
              <a:rPr lang="en-US" dirty="0"/>
              <a:t> carbon costs to acquire nitrogen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Whole plant biomass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Total leaf area</a:t>
            </a:r>
          </a:p>
        </p:txBody>
      </p:sp>
    </p:spTree>
    <p:extLst>
      <p:ext uri="{BB962C8B-B14F-4D97-AF65-F5344CB8AC3E}">
        <p14:creationId xmlns:p14="http://schemas.microsoft.com/office/powerpoint/2010/main" val="1568372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032D7-A8AE-C24D-9A8E-FAD56218A79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7441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7D3ADF-5543-004E-9A0E-AC7723FEAC5B}"/>
              </a:ext>
            </a:extLst>
          </p:cNvPr>
          <p:cNvPicPr>
            <a:picLocks noChangeAspect="1"/>
          </p:cNvPicPr>
          <p:nvPr/>
        </p:nvPicPr>
        <p:blipFill rotWithShape="1">
          <a:blip r:embed="rId3"/>
          <a:srcRect l="58595" t="94107" r="21788" b="1418"/>
          <a:stretch/>
        </p:blipFill>
        <p:spPr>
          <a:xfrm>
            <a:off x="4829146" y="6276066"/>
            <a:ext cx="2146435" cy="183625"/>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3BA4066C-2BDD-6B4B-9686-F226BDBEA804}"/>
              </a:ext>
            </a:extLst>
          </p:cNvPr>
          <p:cNvPicPr>
            <a:picLocks noChangeAspect="1"/>
          </p:cNvPicPr>
          <p:nvPr/>
        </p:nvPicPr>
        <p:blipFill>
          <a:blip r:embed="rId4"/>
          <a:stretch>
            <a:fillRect/>
          </a:stretch>
        </p:blipFill>
        <p:spPr>
          <a:xfrm>
            <a:off x="534407" y="1862666"/>
            <a:ext cx="11310459" cy="4241422"/>
          </a:xfrm>
          <a:prstGeom prst="rect">
            <a:avLst/>
          </a:prstGeom>
        </p:spPr>
      </p:pic>
      <p:sp>
        <p:nvSpPr>
          <p:cNvPr id="2" name="Rectangle 1">
            <a:extLst>
              <a:ext uri="{FF2B5EF4-FFF2-40B4-BE49-F238E27FC236}">
                <a16:creationId xmlns:a16="http://schemas.microsoft.com/office/drawing/2014/main" id="{5D688658-1557-6A4F-BEFC-AD64706F5E55}"/>
              </a:ext>
            </a:extLst>
          </p:cNvPr>
          <p:cNvSpPr/>
          <p:nvPr/>
        </p:nvSpPr>
        <p:spPr>
          <a:xfrm>
            <a:off x="1444893" y="1972733"/>
            <a:ext cx="3863708" cy="3750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A741A8-61EA-8B40-BC43-FB355352FC77}"/>
              </a:ext>
            </a:extLst>
          </p:cNvPr>
          <p:cNvSpPr/>
          <p:nvPr/>
        </p:nvSpPr>
        <p:spPr>
          <a:xfrm>
            <a:off x="6329836" y="1972733"/>
            <a:ext cx="3863708" cy="3750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102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8C88-DF57-CF4E-8502-4815099024FF}"/>
              </a:ext>
            </a:extLst>
          </p:cNvPr>
          <p:cNvSpPr>
            <a:spLocks noGrp="1"/>
          </p:cNvSpPr>
          <p:nvPr>
            <p:ph type="title"/>
          </p:nvPr>
        </p:nvSpPr>
        <p:spPr/>
        <p:txBody>
          <a:bodyPr>
            <a:normAutofit/>
          </a:bodyPr>
          <a:lstStyle/>
          <a:p>
            <a:r>
              <a:rPr lang="en-US" sz="2800" dirty="0"/>
              <a:t>Soil nitrogen availability generally decreased carbon costs to acquire nitrogen</a:t>
            </a:r>
          </a:p>
        </p:txBody>
      </p:sp>
      <p:pic>
        <p:nvPicPr>
          <p:cNvPr id="7" name="Picture 6">
            <a:extLst>
              <a:ext uri="{FF2B5EF4-FFF2-40B4-BE49-F238E27FC236}">
                <a16:creationId xmlns:a16="http://schemas.microsoft.com/office/drawing/2014/main" id="{51159F14-F1A0-394B-96E7-D10987B7DBE3}"/>
              </a:ext>
            </a:extLst>
          </p:cNvPr>
          <p:cNvPicPr>
            <a:picLocks noChangeAspect="1"/>
          </p:cNvPicPr>
          <p:nvPr/>
        </p:nvPicPr>
        <p:blipFill rotWithShape="1">
          <a:blip r:embed="rId3"/>
          <a:srcRect l="58595" t="94107" r="21788" b="1418"/>
          <a:stretch/>
        </p:blipFill>
        <p:spPr>
          <a:xfrm>
            <a:off x="4829146" y="6276066"/>
            <a:ext cx="2146435" cy="183625"/>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C6D86921-E65D-104A-AEBD-D3D95710AF64}"/>
              </a:ext>
            </a:extLst>
          </p:cNvPr>
          <p:cNvPicPr>
            <a:picLocks noChangeAspect="1"/>
          </p:cNvPicPr>
          <p:nvPr/>
        </p:nvPicPr>
        <p:blipFill>
          <a:blip r:embed="rId4"/>
          <a:stretch>
            <a:fillRect/>
          </a:stretch>
        </p:blipFill>
        <p:spPr>
          <a:xfrm>
            <a:off x="534407" y="1862666"/>
            <a:ext cx="11310459" cy="4241422"/>
          </a:xfrm>
          <a:prstGeom prst="rect">
            <a:avLst/>
          </a:prstGeom>
        </p:spPr>
      </p:pic>
      <p:sp>
        <p:nvSpPr>
          <p:cNvPr id="10" name="Rectangle 9">
            <a:extLst>
              <a:ext uri="{FF2B5EF4-FFF2-40B4-BE49-F238E27FC236}">
                <a16:creationId xmlns:a16="http://schemas.microsoft.com/office/drawing/2014/main" id="{29BECF45-42D0-2C46-B60D-315B88741FB4}"/>
              </a:ext>
            </a:extLst>
          </p:cNvPr>
          <p:cNvSpPr/>
          <p:nvPr/>
        </p:nvSpPr>
        <p:spPr>
          <a:xfrm>
            <a:off x="6329836" y="1972733"/>
            <a:ext cx="3863708" cy="3750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670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22" name="TextBox 21">
            <a:extLst>
              <a:ext uri="{FF2B5EF4-FFF2-40B4-BE49-F238E27FC236}">
                <a16:creationId xmlns:a16="http://schemas.microsoft.com/office/drawing/2014/main" id="{F910F90A-0D04-5040-92B8-4ADECAFA9DC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2644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8C88-DF57-CF4E-8502-4815099024FF}"/>
              </a:ext>
            </a:extLst>
          </p:cNvPr>
          <p:cNvSpPr>
            <a:spLocks noGrp="1"/>
          </p:cNvSpPr>
          <p:nvPr>
            <p:ph type="title"/>
          </p:nvPr>
        </p:nvSpPr>
        <p:spPr/>
        <p:txBody>
          <a:bodyPr>
            <a:normAutofit/>
          </a:bodyPr>
          <a:lstStyle/>
          <a:p>
            <a:r>
              <a:rPr lang="en-US" sz="2800" dirty="0"/>
              <a:t>Inoculation status generally decreased carbon costs to acquire nitrogen, but only under low soil nitrogen…</a:t>
            </a:r>
          </a:p>
        </p:txBody>
      </p:sp>
      <p:pic>
        <p:nvPicPr>
          <p:cNvPr id="6" name="Picture 5">
            <a:extLst>
              <a:ext uri="{FF2B5EF4-FFF2-40B4-BE49-F238E27FC236}">
                <a16:creationId xmlns:a16="http://schemas.microsoft.com/office/drawing/2014/main" id="{E7F9B74B-B38C-174B-9327-2C52E5D482FE}"/>
              </a:ext>
            </a:extLst>
          </p:cNvPr>
          <p:cNvPicPr>
            <a:picLocks noChangeAspect="1"/>
          </p:cNvPicPr>
          <p:nvPr/>
        </p:nvPicPr>
        <p:blipFill rotWithShape="1">
          <a:blip r:embed="rId3"/>
          <a:srcRect l="58595" t="94107" r="21788" b="1418"/>
          <a:stretch/>
        </p:blipFill>
        <p:spPr>
          <a:xfrm>
            <a:off x="4829146" y="6276066"/>
            <a:ext cx="2146435" cy="183625"/>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8D9580A5-D384-4543-A083-20D90E1691E4}"/>
              </a:ext>
            </a:extLst>
          </p:cNvPr>
          <p:cNvPicPr>
            <a:picLocks noChangeAspect="1"/>
          </p:cNvPicPr>
          <p:nvPr/>
        </p:nvPicPr>
        <p:blipFill>
          <a:blip r:embed="rId4"/>
          <a:stretch>
            <a:fillRect/>
          </a:stretch>
        </p:blipFill>
        <p:spPr>
          <a:xfrm>
            <a:off x="534407" y="1862666"/>
            <a:ext cx="11310459" cy="4241422"/>
          </a:xfrm>
          <a:prstGeom prst="rect">
            <a:avLst/>
          </a:prstGeom>
        </p:spPr>
      </p:pic>
      <p:sp>
        <p:nvSpPr>
          <p:cNvPr id="8" name="Rectangle 7">
            <a:extLst>
              <a:ext uri="{FF2B5EF4-FFF2-40B4-BE49-F238E27FC236}">
                <a16:creationId xmlns:a16="http://schemas.microsoft.com/office/drawing/2014/main" id="{3225B6C8-904D-9948-8A85-7CE5AC36920A}"/>
              </a:ext>
            </a:extLst>
          </p:cNvPr>
          <p:cNvSpPr/>
          <p:nvPr/>
        </p:nvSpPr>
        <p:spPr>
          <a:xfrm>
            <a:off x="6329836" y="1972733"/>
            <a:ext cx="3863708" cy="3750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470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8C88-DF57-CF4E-8502-4815099024FF}"/>
              </a:ext>
            </a:extLst>
          </p:cNvPr>
          <p:cNvSpPr>
            <a:spLocks noGrp="1"/>
          </p:cNvSpPr>
          <p:nvPr>
            <p:ph type="title"/>
          </p:nvPr>
        </p:nvSpPr>
        <p:spPr/>
        <p:txBody>
          <a:bodyPr>
            <a:normAutofit/>
          </a:bodyPr>
          <a:lstStyle/>
          <a:p>
            <a:r>
              <a:rPr lang="en-US" sz="2800" dirty="0"/>
              <a:t>… a pattern driven by a likely shift toward direct uptake at high soil nitrogen</a:t>
            </a:r>
          </a:p>
        </p:txBody>
      </p:sp>
      <p:pic>
        <p:nvPicPr>
          <p:cNvPr id="13" name="Picture 12">
            <a:extLst>
              <a:ext uri="{FF2B5EF4-FFF2-40B4-BE49-F238E27FC236}">
                <a16:creationId xmlns:a16="http://schemas.microsoft.com/office/drawing/2014/main" id="{FF9945EF-8139-7C4B-B732-DCDCADBD1E76}"/>
              </a:ext>
            </a:extLst>
          </p:cNvPr>
          <p:cNvPicPr>
            <a:picLocks noChangeAspect="1"/>
          </p:cNvPicPr>
          <p:nvPr/>
        </p:nvPicPr>
        <p:blipFill rotWithShape="1">
          <a:blip r:embed="rId3"/>
          <a:srcRect l="58595" t="94107" r="21788" b="1418"/>
          <a:stretch/>
        </p:blipFill>
        <p:spPr>
          <a:xfrm>
            <a:off x="4829146" y="6276066"/>
            <a:ext cx="2146435" cy="183625"/>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E87BDB9E-6D93-E04A-99A3-613B9A9B4E95}"/>
              </a:ext>
            </a:extLst>
          </p:cNvPr>
          <p:cNvPicPr>
            <a:picLocks noChangeAspect="1"/>
          </p:cNvPicPr>
          <p:nvPr/>
        </p:nvPicPr>
        <p:blipFill>
          <a:blip r:embed="rId4"/>
          <a:stretch>
            <a:fillRect/>
          </a:stretch>
        </p:blipFill>
        <p:spPr>
          <a:xfrm>
            <a:off x="534407" y="1862666"/>
            <a:ext cx="11310459" cy="4241422"/>
          </a:xfrm>
          <a:prstGeom prst="rect">
            <a:avLst/>
          </a:prstGeom>
        </p:spPr>
      </p:pic>
    </p:spTree>
    <p:extLst>
      <p:ext uri="{BB962C8B-B14F-4D97-AF65-F5344CB8AC3E}">
        <p14:creationId xmlns:p14="http://schemas.microsoft.com/office/powerpoint/2010/main" val="4208210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box and whisker chart&#10;&#10;Description automatically generated">
            <a:extLst>
              <a:ext uri="{FF2B5EF4-FFF2-40B4-BE49-F238E27FC236}">
                <a16:creationId xmlns:a16="http://schemas.microsoft.com/office/drawing/2014/main" id="{F2BA5123-88B9-D146-88EF-635E2DF93F19}"/>
              </a:ext>
            </a:extLst>
          </p:cNvPr>
          <p:cNvPicPr>
            <a:picLocks noChangeAspect="1"/>
          </p:cNvPicPr>
          <p:nvPr/>
        </p:nvPicPr>
        <p:blipFill>
          <a:blip r:embed="rId3"/>
          <a:stretch>
            <a:fillRect/>
          </a:stretch>
        </p:blipFill>
        <p:spPr>
          <a:xfrm>
            <a:off x="1761065" y="1690687"/>
            <a:ext cx="8675370" cy="4626864"/>
          </a:xfrm>
          <a:prstGeom prst="rect">
            <a:avLst/>
          </a:prstGeom>
        </p:spPr>
      </p:pic>
      <p:sp>
        <p:nvSpPr>
          <p:cNvPr id="3" name="Rectangle 2">
            <a:extLst>
              <a:ext uri="{FF2B5EF4-FFF2-40B4-BE49-F238E27FC236}">
                <a16:creationId xmlns:a16="http://schemas.microsoft.com/office/drawing/2014/main" id="{67E712B0-E542-7142-9331-9C2466FB20CA}"/>
              </a:ext>
            </a:extLst>
          </p:cNvPr>
          <p:cNvSpPr/>
          <p:nvPr/>
        </p:nvSpPr>
        <p:spPr>
          <a:xfrm>
            <a:off x="2540833" y="1963711"/>
            <a:ext cx="2765685" cy="3814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2D9378-D37D-EC47-B672-F155F37C889A}"/>
              </a:ext>
            </a:extLst>
          </p:cNvPr>
          <p:cNvSpPr/>
          <p:nvPr/>
        </p:nvSpPr>
        <p:spPr>
          <a:xfrm>
            <a:off x="6163456" y="1963711"/>
            <a:ext cx="2765685" cy="1641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2A9EBC-CFDD-5D44-9227-47C9E2714A70}"/>
              </a:ext>
            </a:extLst>
          </p:cNvPr>
          <p:cNvSpPr/>
          <p:nvPr/>
        </p:nvSpPr>
        <p:spPr>
          <a:xfrm>
            <a:off x="6155960" y="4140631"/>
            <a:ext cx="2765685" cy="1641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670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box and whisker chart&#10;&#10;Description automatically generated">
            <a:extLst>
              <a:ext uri="{FF2B5EF4-FFF2-40B4-BE49-F238E27FC236}">
                <a16:creationId xmlns:a16="http://schemas.microsoft.com/office/drawing/2014/main" id="{F2BA5123-88B9-D146-88EF-635E2DF93F19}"/>
              </a:ext>
            </a:extLst>
          </p:cNvPr>
          <p:cNvPicPr>
            <a:picLocks noChangeAspect="1"/>
          </p:cNvPicPr>
          <p:nvPr/>
        </p:nvPicPr>
        <p:blipFill>
          <a:blip r:embed="rId3"/>
          <a:stretch>
            <a:fillRect/>
          </a:stretch>
        </p:blipFill>
        <p:spPr>
          <a:xfrm>
            <a:off x="1761065" y="1690687"/>
            <a:ext cx="8675370" cy="4626864"/>
          </a:xfrm>
          <a:prstGeom prst="rect">
            <a:avLst/>
          </a:prstGeom>
        </p:spPr>
      </p:pic>
      <p:sp>
        <p:nvSpPr>
          <p:cNvPr id="15" name="Title 1">
            <a:extLst>
              <a:ext uri="{FF2B5EF4-FFF2-40B4-BE49-F238E27FC236}">
                <a16:creationId xmlns:a16="http://schemas.microsoft.com/office/drawing/2014/main" id="{EAA66764-A082-E74D-8FC0-243FBA7DFBB3}"/>
              </a:ext>
            </a:extLst>
          </p:cNvPr>
          <p:cNvSpPr>
            <a:spLocks noGrp="1"/>
          </p:cNvSpPr>
          <p:nvPr>
            <p:ph type="title"/>
          </p:nvPr>
        </p:nvSpPr>
        <p:spPr>
          <a:xfrm>
            <a:off x="838200" y="365125"/>
            <a:ext cx="10515600" cy="1325563"/>
          </a:xfrm>
        </p:spPr>
        <p:txBody>
          <a:bodyPr>
            <a:normAutofit/>
          </a:bodyPr>
          <a:lstStyle/>
          <a:p>
            <a:r>
              <a:rPr lang="en-US" sz="2800" dirty="0"/>
              <a:t>Soil nitrogen fertilization increased leaf nitrogen allocation, driven by increase in leaf nitrogen content over SLA</a:t>
            </a:r>
          </a:p>
        </p:txBody>
      </p:sp>
    </p:spTree>
    <p:extLst>
      <p:ext uri="{BB962C8B-B14F-4D97-AF65-F5344CB8AC3E}">
        <p14:creationId xmlns:p14="http://schemas.microsoft.com/office/powerpoint/2010/main" val="300178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2598681-D30A-EF41-B7DE-62653315DE72}"/>
              </a:ext>
            </a:extLst>
          </p:cNvPr>
          <p:cNvSpPr>
            <a:spLocks noGrp="1"/>
          </p:cNvSpPr>
          <p:nvPr>
            <p:ph type="title"/>
          </p:nvPr>
        </p:nvSpPr>
        <p:spPr>
          <a:xfrm>
            <a:off x="838200" y="365125"/>
            <a:ext cx="10515600" cy="1325563"/>
          </a:xfrm>
        </p:spPr>
        <p:txBody>
          <a:bodyPr>
            <a:normAutofit/>
          </a:bodyPr>
          <a:lstStyle/>
          <a:p>
            <a:r>
              <a:rPr lang="en-US" sz="2800" dirty="0"/>
              <a:t>Inoculation increased leaf nitrogen allocation under low soil nitrogen, again through an increase in leaf nitrogen content</a:t>
            </a:r>
          </a:p>
        </p:txBody>
      </p:sp>
      <p:pic>
        <p:nvPicPr>
          <p:cNvPr id="14" name="Picture 13" descr="Chart, box and whisker chart&#10;&#10;Description automatically generated">
            <a:extLst>
              <a:ext uri="{FF2B5EF4-FFF2-40B4-BE49-F238E27FC236}">
                <a16:creationId xmlns:a16="http://schemas.microsoft.com/office/drawing/2014/main" id="{CC74FACE-51CC-7B4B-8EBE-45B91203FA66}"/>
              </a:ext>
            </a:extLst>
          </p:cNvPr>
          <p:cNvPicPr>
            <a:picLocks noChangeAspect="1"/>
          </p:cNvPicPr>
          <p:nvPr/>
        </p:nvPicPr>
        <p:blipFill>
          <a:blip r:embed="rId3"/>
          <a:stretch>
            <a:fillRect/>
          </a:stretch>
        </p:blipFill>
        <p:spPr>
          <a:xfrm>
            <a:off x="1761066" y="1690688"/>
            <a:ext cx="8669867" cy="4623929"/>
          </a:xfrm>
          <a:prstGeom prst="rect">
            <a:avLst/>
          </a:prstGeom>
        </p:spPr>
      </p:pic>
    </p:spTree>
    <p:extLst>
      <p:ext uri="{BB962C8B-B14F-4D97-AF65-F5344CB8AC3E}">
        <p14:creationId xmlns:p14="http://schemas.microsoft.com/office/powerpoint/2010/main" val="1975033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37D0-3A2E-CD4B-BF93-11C5AC52D6B5}"/>
              </a:ext>
            </a:extLst>
          </p:cNvPr>
          <p:cNvSpPr>
            <a:spLocks noGrp="1"/>
          </p:cNvSpPr>
          <p:nvPr>
            <p:ph type="title"/>
          </p:nvPr>
        </p:nvSpPr>
        <p:spPr/>
        <p:txBody>
          <a:bodyPr>
            <a:normAutofit/>
          </a:bodyPr>
          <a:lstStyle/>
          <a:p>
            <a:r>
              <a:rPr lang="en-US" b="1" dirty="0">
                <a:latin typeface="Arial" panose="020B0604020202020204" pitchFamily="34" charset="0"/>
                <a:cs typeface="Arial" panose="020B0604020202020204" pitchFamily="34" charset="0"/>
              </a:rPr>
              <a:t>Soil nitrogen fertilization did not influence photosynthetic capacity, despite decreased leaf photosynthesis and increased dark respiration</a:t>
            </a:r>
          </a:p>
        </p:txBody>
      </p:sp>
      <p:pic>
        <p:nvPicPr>
          <p:cNvPr id="9" name="Picture 8" descr="Chart, box and whisker chart&#10;&#10;Description automatically generated">
            <a:extLst>
              <a:ext uri="{FF2B5EF4-FFF2-40B4-BE49-F238E27FC236}">
                <a16:creationId xmlns:a16="http://schemas.microsoft.com/office/drawing/2014/main" id="{9EE9AACD-01B8-9C4B-8FA2-2E1E5828D5D1}"/>
              </a:ext>
            </a:extLst>
          </p:cNvPr>
          <p:cNvPicPr>
            <a:picLocks noChangeAspect="1"/>
          </p:cNvPicPr>
          <p:nvPr/>
        </p:nvPicPr>
        <p:blipFill>
          <a:blip r:embed="rId3"/>
          <a:stretch>
            <a:fillRect/>
          </a:stretch>
        </p:blipFill>
        <p:spPr>
          <a:xfrm>
            <a:off x="3048727" y="1690688"/>
            <a:ext cx="6789420" cy="5029200"/>
          </a:xfrm>
          <a:prstGeom prst="rect">
            <a:avLst/>
          </a:prstGeom>
        </p:spPr>
      </p:pic>
    </p:spTree>
    <p:extLst>
      <p:ext uri="{BB962C8B-B14F-4D97-AF65-F5344CB8AC3E}">
        <p14:creationId xmlns:p14="http://schemas.microsoft.com/office/powerpoint/2010/main" val="2891930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box and whisker chart&#10;&#10;Description automatically generated">
            <a:extLst>
              <a:ext uri="{FF2B5EF4-FFF2-40B4-BE49-F238E27FC236}">
                <a16:creationId xmlns:a16="http://schemas.microsoft.com/office/drawing/2014/main" id="{AD7DF6F7-6DD6-9F46-8723-E991041DE90C}"/>
              </a:ext>
            </a:extLst>
          </p:cNvPr>
          <p:cNvPicPr>
            <a:picLocks noChangeAspect="1"/>
          </p:cNvPicPr>
          <p:nvPr/>
        </p:nvPicPr>
        <p:blipFill>
          <a:blip r:embed="rId3"/>
          <a:stretch>
            <a:fillRect/>
          </a:stretch>
        </p:blipFill>
        <p:spPr>
          <a:xfrm>
            <a:off x="2984498" y="1690688"/>
            <a:ext cx="6789420" cy="5029200"/>
          </a:xfrm>
          <a:prstGeom prst="rect">
            <a:avLst/>
          </a:prstGeom>
        </p:spPr>
      </p:pic>
      <p:sp>
        <p:nvSpPr>
          <p:cNvPr id="15" name="Title 14">
            <a:extLst>
              <a:ext uri="{FF2B5EF4-FFF2-40B4-BE49-F238E27FC236}">
                <a16:creationId xmlns:a16="http://schemas.microsoft.com/office/drawing/2014/main" id="{85F49689-A1A6-484F-9B97-909FB45A9415}"/>
              </a:ext>
            </a:extLst>
          </p:cNvPr>
          <p:cNvSpPr>
            <a:spLocks noGrp="1"/>
          </p:cNvSpPr>
          <p:nvPr>
            <p:ph type="title"/>
          </p:nvPr>
        </p:nvSpPr>
        <p:spPr/>
        <p:txBody>
          <a:bodyPr>
            <a:normAutofit/>
          </a:bodyPr>
          <a:lstStyle/>
          <a:p>
            <a:r>
              <a:rPr lang="en-US" b="1" dirty="0"/>
              <a:t>Soil nitrogen fertilization decreased nitrogen use efficiency, but did not change water use efficiency</a:t>
            </a:r>
          </a:p>
        </p:txBody>
      </p:sp>
      <p:sp>
        <p:nvSpPr>
          <p:cNvPr id="16" name="Rectangle 15">
            <a:extLst>
              <a:ext uri="{FF2B5EF4-FFF2-40B4-BE49-F238E27FC236}">
                <a16:creationId xmlns:a16="http://schemas.microsoft.com/office/drawing/2014/main" id="{2E7A6094-2163-5148-967A-3C251F2E4ED8}"/>
              </a:ext>
            </a:extLst>
          </p:cNvPr>
          <p:cNvSpPr/>
          <p:nvPr/>
        </p:nvSpPr>
        <p:spPr>
          <a:xfrm>
            <a:off x="6464300" y="4205288"/>
            <a:ext cx="2129367" cy="2060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64B5FEF-98FB-F04B-9D7C-2578A0EE7C96}"/>
              </a:ext>
            </a:extLst>
          </p:cNvPr>
          <p:cNvSpPr/>
          <p:nvPr/>
        </p:nvSpPr>
        <p:spPr>
          <a:xfrm>
            <a:off x="3621619" y="4205287"/>
            <a:ext cx="2129367" cy="2060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900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F46E2293-92D7-7941-BA51-F636B5D23E11}"/>
              </a:ext>
            </a:extLst>
          </p:cNvPr>
          <p:cNvPicPr>
            <a:picLocks noChangeAspect="1"/>
          </p:cNvPicPr>
          <p:nvPr/>
        </p:nvPicPr>
        <p:blipFill>
          <a:blip r:embed="rId3"/>
          <a:stretch>
            <a:fillRect/>
          </a:stretch>
        </p:blipFill>
        <p:spPr>
          <a:xfrm>
            <a:off x="2984498" y="1690688"/>
            <a:ext cx="6789420" cy="5029200"/>
          </a:xfrm>
          <a:prstGeom prst="rect">
            <a:avLst/>
          </a:prstGeom>
        </p:spPr>
      </p:pic>
      <p:sp>
        <p:nvSpPr>
          <p:cNvPr id="2" name="Title 1">
            <a:extLst>
              <a:ext uri="{FF2B5EF4-FFF2-40B4-BE49-F238E27FC236}">
                <a16:creationId xmlns:a16="http://schemas.microsoft.com/office/drawing/2014/main" id="{721BE35A-31EA-CD42-8FB1-2F55768EAF10}"/>
              </a:ext>
            </a:extLst>
          </p:cNvPr>
          <p:cNvSpPr>
            <a:spLocks noGrp="1"/>
          </p:cNvSpPr>
          <p:nvPr>
            <p:ph type="title"/>
          </p:nvPr>
        </p:nvSpPr>
        <p:spPr/>
        <p:txBody>
          <a:bodyPr/>
          <a:lstStyle/>
          <a:p>
            <a:r>
              <a:rPr lang="en-US" b="1" dirty="0"/>
              <a:t>However, soil nitrogen fertilization did increase leaf nitrogen allocation per stomatal conductance</a:t>
            </a:r>
          </a:p>
        </p:txBody>
      </p:sp>
    </p:spTree>
    <p:extLst>
      <p:ext uri="{BB962C8B-B14F-4D97-AF65-F5344CB8AC3E}">
        <p14:creationId xmlns:p14="http://schemas.microsoft.com/office/powerpoint/2010/main" val="715453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C840-5BAE-204C-97E4-9731346683F4}"/>
              </a:ext>
            </a:extLst>
          </p:cNvPr>
          <p:cNvSpPr>
            <a:spLocks noGrp="1"/>
          </p:cNvSpPr>
          <p:nvPr>
            <p:ph type="title"/>
          </p:nvPr>
        </p:nvSpPr>
        <p:spPr/>
        <p:txBody>
          <a:bodyPr>
            <a:normAutofit/>
          </a:bodyPr>
          <a:lstStyle/>
          <a:p>
            <a:r>
              <a:rPr lang="en-US" sz="2800" dirty="0"/>
              <a:t>Nitrogen fertilization increased total leaf area and whole plant biomass</a:t>
            </a:r>
          </a:p>
        </p:txBody>
      </p:sp>
      <p:sp>
        <p:nvSpPr>
          <p:cNvPr id="4" name="Rectangle 3">
            <a:extLst>
              <a:ext uri="{FF2B5EF4-FFF2-40B4-BE49-F238E27FC236}">
                <a16:creationId xmlns:a16="http://schemas.microsoft.com/office/drawing/2014/main" id="{DE1C42CB-C5F4-374B-A14C-38C351A7AC35}"/>
              </a:ext>
            </a:extLst>
          </p:cNvPr>
          <p:cNvSpPr/>
          <p:nvPr/>
        </p:nvSpPr>
        <p:spPr>
          <a:xfrm>
            <a:off x="2915728" y="1850536"/>
            <a:ext cx="457200" cy="392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ox and whisker chart&#10;&#10;Description automatically generated">
            <a:extLst>
              <a:ext uri="{FF2B5EF4-FFF2-40B4-BE49-F238E27FC236}">
                <a16:creationId xmlns:a16="http://schemas.microsoft.com/office/drawing/2014/main" id="{23E33767-879E-4145-B596-450C886E93BF}"/>
              </a:ext>
            </a:extLst>
          </p:cNvPr>
          <p:cNvPicPr>
            <a:picLocks noChangeAspect="1"/>
          </p:cNvPicPr>
          <p:nvPr/>
        </p:nvPicPr>
        <p:blipFill>
          <a:blip r:embed="rId3"/>
          <a:stretch>
            <a:fillRect/>
          </a:stretch>
        </p:blipFill>
        <p:spPr>
          <a:xfrm>
            <a:off x="1192696" y="2242868"/>
            <a:ext cx="10387054" cy="3847057"/>
          </a:xfrm>
          <a:prstGeom prst="rect">
            <a:avLst/>
          </a:prstGeom>
        </p:spPr>
      </p:pic>
    </p:spTree>
    <p:extLst>
      <p:ext uri="{BB962C8B-B14F-4D97-AF65-F5344CB8AC3E}">
        <p14:creationId xmlns:p14="http://schemas.microsoft.com/office/powerpoint/2010/main" val="469830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C840-5BAE-204C-97E4-9731346683F4}"/>
              </a:ext>
            </a:extLst>
          </p:cNvPr>
          <p:cNvSpPr>
            <a:spLocks noGrp="1"/>
          </p:cNvSpPr>
          <p:nvPr>
            <p:ph type="title"/>
          </p:nvPr>
        </p:nvSpPr>
        <p:spPr/>
        <p:txBody>
          <a:bodyPr>
            <a:normAutofit/>
          </a:bodyPr>
          <a:lstStyle/>
          <a:p>
            <a:r>
              <a:rPr lang="en-US" sz="2800" dirty="0"/>
              <a:t>Inoculation status increased total leaf area under low soil nitrogen, but did not affect whole plant biomass</a:t>
            </a:r>
          </a:p>
        </p:txBody>
      </p:sp>
      <p:sp>
        <p:nvSpPr>
          <p:cNvPr id="4" name="Rectangle 3">
            <a:extLst>
              <a:ext uri="{FF2B5EF4-FFF2-40B4-BE49-F238E27FC236}">
                <a16:creationId xmlns:a16="http://schemas.microsoft.com/office/drawing/2014/main" id="{DE1C42CB-C5F4-374B-A14C-38C351A7AC35}"/>
              </a:ext>
            </a:extLst>
          </p:cNvPr>
          <p:cNvSpPr/>
          <p:nvPr/>
        </p:nvSpPr>
        <p:spPr>
          <a:xfrm>
            <a:off x="2915728" y="1850536"/>
            <a:ext cx="457200" cy="392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ox and whisker chart&#10;&#10;Description automatically generated">
            <a:extLst>
              <a:ext uri="{FF2B5EF4-FFF2-40B4-BE49-F238E27FC236}">
                <a16:creationId xmlns:a16="http://schemas.microsoft.com/office/drawing/2014/main" id="{23E33767-879E-4145-B596-450C886E93BF}"/>
              </a:ext>
            </a:extLst>
          </p:cNvPr>
          <p:cNvPicPr>
            <a:picLocks noChangeAspect="1"/>
          </p:cNvPicPr>
          <p:nvPr/>
        </p:nvPicPr>
        <p:blipFill>
          <a:blip r:embed="rId3"/>
          <a:stretch>
            <a:fillRect/>
          </a:stretch>
        </p:blipFill>
        <p:spPr>
          <a:xfrm>
            <a:off x="1192696" y="2242868"/>
            <a:ext cx="10387054" cy="3847057"/>
          </a:xfrm>
          <a:prstGeom prst="rect">
            <a:avLst/>
          </a:prstGeom>
        </p:spPr>
      </p:pic>
    </p:spTree>
    <p:extLst>
      <p:ext uri="{BB962C8B-B14F-4D97-AF65-F5344CB8AC3E}">
        <p14:creationId xmlns:p14="http://schemas.microsoft.com/office/powerpoint/2010/main" val="1041196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6" name="Rectangle 15">
            <a:extLst>
              <a:ext uri="{FF2B5EF4-FFF2-40B4-BE49-F238E27FC236}">
                <a16:creationId xmlns:a16="http://schemas.microsoft.com/office/drawing/2014/main" id="{18017B8E-38C9-CC45-8DB1-DD08ECF5B45A}"/>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
        <p:nvSpPr>
          <p:cNvPr id="22" name="TextBox 21">
            <a:extLst>
              <a:ext uri="{FF2B5EF4-FFF2-40B4-BE49-F238E27FC236}">
                <a16:creationId xmlns:a16="http://schemas.microsoft.com/office/drawing/2014/main" id="{DFFD3C8C-AA16-DB4C-A45F-9123AEB0C8EC}"/>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0580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Revisiting 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influence plant carbon costs to acquire nitrogen?</a:t>
            </a:r>
          </a:p>
        </p:txBody>
      </p:sp>
    </p:spTree>
    <p:extLst>
      <p:ext uri="{BB962C8B-B14F-4D97-AF65-F5344CB8AC3E}">
        <p14:creationId xmlns:p14="http://schemas.microsoft.com/office/powerpoint/2010/main" val="2889329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Revisiting 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influence plant carbon costs to acquire nitrogen?</a:t>
            </a:r>
          </a:p>
        </p:txBody>
      </p:sp>
      <p:sp>
        <p:nvSpPr>
          <p:cNvPr id="5" name="TextBox 4">
            <a:extLst>
              <a:ext uri="{FF2B5EF4-FFF2-40B4-BE49-F238E27FC236}">
                <a16:creationId xmlns:a16="http://schemas.microsoft.com/office/drawing/2014/main" id="{BB695B87-71CE-3246-9152-BDDD63E6B67D}"/>
              </a:ext>
            </a:extLst>
          </p:cNvPr>
          <p:cNvSpPr txBox="1"/>
          <p:nvPr/>
        </p:nvSpPr>
        <p:spPr>
          <a:xfrm>
            <a:off x="4414589" y="2910574"/>
            <a:ext cx="70839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Soil nitrogen availability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carbon costs to acquire nitrogen</a:t>
            </a:r>
          </a:p>
        </p:txBody>
      </p:sp>
    </p:spTree>
    <p:extLst>
      <p:ext uri="{BB962C8B-B14F-4D97-AF65-F5344CB8AC3E}">
        <p14:creationId xmlns:p14="http://schemas.microsoft.com/office/powerpoint/2010/main" val="3219618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Revisiting 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influence plant carbon costs to acquire nitrogen?</a:t>
            </a:r>
          </a:p>
        </p:txBody>
      </p:sp>
      <p:sp>
        <p:nvSpPr>
          <p:cNvPr id="4" name="TextBox 3">
            <a:extLst>
              <a:ext uri="{FF2B5EF4-FFF2-40B4-BE49-F238E27FC236}">
                <a16:creationId xmlns:a16="http://schemas.microsoft.com/office/drawing/2014/main" id="{C5C05A01-3A2E-FB4F-B97D-3ED568A77AEE}"/>
              </a:ext>
            </a:extLst>
          </p:cNvPr>
          <p:cNvSpPr txBox="1"/>
          <p:nvPr/>
        </p:nvSpPr>
        <p:spPr>
          <a:xfrm>
            <a:off x="2388394" y="3343554"/>
            <a:ext cx="911018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Inoculation status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carbon costs to acquire nitrogen, but only under low soil N</a:t>
            </a:r>
          </a:p>
        </p:txBody>
      </p:sp>
      <p:sp>
        <p:nvSpPr>
          <p:cNvPr id="5" name="TextBox 4">
            <a:extLst>
              <a:ext uri="{FF2B5EF4-FFF2-40B4-BE49-F238E27FC236}">
                <a16:creationId xmlns:a16="http://schemas.microsoft.com/office/drawing/2014/main" id="{BB695B87-71CE-3246-9152-BDDD63E6B67D}"/>
              </a:ext>
            </a:extLst>
          </p:cNvPr>
          <p:cNvSpPr txBox="1"/>
          <p:nvPr/>
        </p:nvSpPr>
        <p:spPr>
          <a:xfrm>
            <a:off x="4414589" y="2910574"/>
            <a:ext cx="70839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Soil nitrogen availability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carbon costs to acquire nitrogen</a:t>
            </a:r>
          </a:p>
        </p:txBody>
      </p:sp>
    </p:spTree>
    <p:extLst>
      <p:ext uri="{BB962C8B-B14F-4D97-AF65-F5344CB8AC3E}">
        <p14:creationId xmlns:p14="http://schemas.microsoft.com/office/powerpoint/2010/main" val="1396391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Revisiting 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influence plant carbon costs to acquire nitrogen?</a:t>
            </a:r>
          </a:p>
        </p:txBody>
      </p:sp>
      <p:sp>
        <p:nvSpPr>
          <p:cNvPr id="4" name="TextBox 3">
            <a:extLst>
              <a:ext uri="{FF2B5EF4-FFF2-40B4-BE49-F238E27FC236}">
                <a16:creationId xmlns:a16="http://schemas.microsoft.com/office/drawing/2014/main" id="{C5C05A01-3A2E-FB4F-B97D-3ED568A77AEE}"/>
              </a:ext>
            </a:extLst>
          </p:cNvPr>
          <p:cNvSpPr txBox="1"/>
          <p:nvPr/>
        </p:nvSpPr>
        <p:spPr>
          <a:xfrm>
            <a:off x="2388394" y="3343554"/>
            <a:ext cx="911018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Inoculation status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carbon costs to acquire nitrogen, but only under low soil N</a:t>
            </a:r>
          </a:p>
        </p:txBody>
      </p:sp>
      <p:sp>
        <p:nvSpPr>
          <p:cNvPr id="5" name="TextBox 4">
            <a:extLst>
              <a:ext uri="{FF2B5EF4-FFF2-40B4-BE49-F238E27FC236}">
                <a16:creationId xmlns:a16="http://schemas.microsoft.com/office/drawing/2014/main" id="{BB695B87-71CE-3246-9152-BDDD63E6B67D}"/>
              </a:ext>
            </a:extLst>
          </p:cNvPr>
          <p:cNvSpPr txBox="1"/>
          <p:nvPr/>
        </p:nvSpPr>
        <p:spPr>
          <a:xfrm>
            <a:off x="4414589" y="2910574"/>
            <a:ext cx="70839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Soil nitrogen availability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carbon costs to acquire nitrogen</a:t>
            </a:r>
          </a:p>
        </p:txBody>
      </p:sp>
      <p:sp>
        <p:nvSpPr>
          <p:cNvPr id="7" name="TextBox 6">
            <a:extLst>
              <a:ext uri="{FF2B5EF4-FFF2-40B4-BE49-F238E27FC236}">
                <a16:creationId xmlns:a16="http://schemas.microsoft.com/office/drawing/2014/main" id="{96AD5D7A-EEB8-E443-A58B-8ADE0667215E}"/>
              </a:ext>
            </a:extLst>
          </p:cNvPr>
          <p:cNvSpPr txBox="1"/>
          <p:nvPr/>
        </p:nvSpPr>
        <p:spPr>
          <a:xfrm>
            <a:off x="693420" y="399302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modify leaf nitrogen-water economics?</a:t>
            </a:r>
          </a:p>
        </p:txBody>
      </p:sp>
    </p:spTree>
    <p:extLst>
      <p:ext uri="{BB962C8B-B14F-4D97-AF65-F5344CB8AC3E}">
        <p14:creationId xmlns:p14="http://schemas.microsoft.com/office/powerpoint/2010/main" val="3742263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Revisiting 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influence plant carbon costs to acquire nitrogen?</a:t>
            </a:r>
          </a:p>
        </p:txBody>
      </p:sp>
      <p:sp>
        <p:nvSpPr>
          <p:cNvPr id="4" name="TextBox 3">
            <a:extLst>
              <a:ext uri="{FF2B5EF4-FFF2-40B4-BE49-F238E27FC236}">
                <a16:creationId xmlns:a16="http://schemas.microsoft.com/office/drawing/2014/main" id="{C5C05A01-3A2E-FB4F-B97D-3ED568A77AEE}"/>
              </a:ext>
            </a:extLst>
          </p:cNvPr>
          <p:cNvSpPr txBox="1"/>
          <p:nvPr/>
        </p:nvSpPr>
        <p:spPr>
          <a:xfrm>
            <a:off x="2388394" y="3343554"/>
            <a:ext cx="911018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Inoculation status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carbon costs to acquire nitrogen, but only under low soil N</a:t>
            </a:r>
          </a:p>
        </p:txBody>
      </p:sp>
      <p:sp>
        <p:nvSpPr>
          <p:cNvPr id="5" name="TextBox 4">
            <a:extLst>
              <a:ext uri="{FF2B5EF4-FFF2-40B4-BE49-F238E27FC236}">
                <a16:creationId xmlns:a16="http://schemas.microsoft.com/office/drawing/2014/main" id="{BB695B87-71CE-3246-9152-BDDD63E6B67D}"/>
              </a:ext>
            </a:extLst>
          </p:cNvPr>
          <p:cNvSpPr txBox="1"/>
          <p:nvPr/>
        </p:nvSpPr>
        <p:spPr>
          <a:xfrm>
            <a:off x="4414589" y="2910574"/>
            <a:ext cx="70839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Soil nitrogen availability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carbon costs to acquire nitrogen</a:t>
            </a:r>
          </a:p>
        </p:txBody>
      </p:sp>
      <p:sp>
        <p:nvSpPr>
          <p:cNvPr id="7" name="TextBox 6">
            <a:extLst>
              <a:ext uri="{FF2B5EF4-FFF2-40B4-BE49-F238E27FC236}">
                <a16:creationId xmlns:a16="http://schemas.microsoft.com/office/drawing/2014/main" id="{96AD5D7A-EEB8-E443-A58B-8ADE0667215E}"/>
              </a:ext>
            </a:extLst>
          </p:cNvPr>
          <p:cNvSpPr txBox="1"/>
          <p:nvPr/>
        </p:nvSpPr>
        <p:spPr>
          <a:xfrm>
            <a:off x="693420" y="399302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modify leaf nitrogen-water economics?</a:t>
            </a:r>
          </a:p>
        </p:txBody>
      </p:sp>
      <p:sp>
        <p:nvSpPr>
          <p:cNvPr id="12" name="TextBox 11">
            <a:extLst>
              <a:ext uri="{FF2B5EF4-FFF2-40B4-BE49-F238E27FC236}">
                <a16:creationId xmlns:a16="http://schemas.microsoft.com/office/drawing/2014/main" id="{3FED9B06-D3E0-F942-AD63-D3D09A93FE9F}"/>
              </a:ext>
            </a:extLst>
          </p:cNvPr>
          <p:cNvSpPr txBox="1"/>
          <p:nvPr/>
        </p:nvSpPr>
        <p:spPr>
          <a:xfrm>
            <a:off x="1781176" y="5075474"/>
            <a:ext cx="9717405" cy="646331"/>
          </a:xfrm>
          <a:prstGeom prst="rect">
            <a:avLst/>
          </a:prstGeom>
          <a:noFill/>
        </p:spPr>
        <p:txBody>
          <a:bodyPr wrap="square" rtlCol="0">
            <a:spAutoFit/>
          </a:bodyPr>
          <a:lstStyle/>
          <a:p>
            <a:pPr algn="r"/>
            <a:r>
              <a:rPr lang="en-US" dirty="0">
                <a:latin typeface="Arial" panose="020B0604020202020204" pitchFamily="34" charset="0"/>
                <a:cs typeface="Arial" panose="020B0604020202020204" pitchFamily="34" charset="0"/>
              </a:rPr>
              <a:t>Soil nitrogen availability </a:t>
            </a:r>
            <a:r>
              <a:rPr lang="en-US" dirty="0">
                <a:solidFill>
                  <a:schemeClr val="accent1"/>
                </a:solidFill>
                <a:latin typeface="Arial" panose="020B0604020202020204" pitchFamily="34" charset="0"/>
                <a:cs typeface="Arial" panose="020B0604020202020204" pitchFamily="34" charset="0"/>
              </a:rPr>
              <a:t>increased</a:t>
            </a:r>
            <a:r>
              <a:rPr lang="en-US" dirty="0">
                <a:latin typeface="Arial" panose="020B0604020202020204" pitchFamily="34" charset="0"/>
                <a:cs typeface="Arial" panose="020B0604020202020204" pitchFamily="34" charset="0"/>
              </a:rPr>
              <a:t> water-use efficiency,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nitrogen-use efficiency, and </a:t>
            </a:r>
            <a:r>
              <a:rPr lang="en-US" dirty="0">
                <a:solidFill>
                  <a:schemeClr val="accent1"/>
                </a:solidFill>
                <a:latin typeface="Arial" panose="020B0604020202020204" pitchFamily="34" charset="0"/>
                <a:cs typeface="Arial" panose="020B0604020202020204" pitchFamily="34" charset="0"/>
              </a:rPr>
              <a:t>increased</a:t>
            </a:r>
            <a:r>
              <a:rPr lang="en-US" dirty="0">
                <a:latin typeface="Arial" panose="020B0604020202020204" pitchFamily="34" charset="0"/>
                <a:cs typeface="Arial" panose="020B0604020202020204" pitchFamily="34" charset="0"/>
              </a:rPr>
              <a:t> leaf nitrogen per stomatal conductance</a:t>
            </a:r>
          </a:p>
        </p:txBody>
      </p:sp>
    </p:spTree>
    <p:extLst>
      <p:ext uri="{BB962C8B-B14F-4D97-AF65-F5344CB8AC3E}">
        <p14:creationId xmlns:p14="http://schemas.microsoft.com/office/powerpoint/2010/main" val="761237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Revisiting 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influence plant carbon costs to acquire nitrogen?</a:t>
            </a:r>
          </a:p>
        </p:txBody>
      </p:sp>
      <p:sp>
        <p:nvSpPr>
          <p:cNvPr id="4" name="TextBox 3">
            <a:extLst>
              <a:ext uri="{FF2B5EF4-FFF2-40B4-BE49-F238E27FC236}">
                <a16:creationId xmlns:a16="http://schemas.microsoft.com/office/drawing/2014/main" id="{C5C05A01-3A2E-FB4F-B97D-3ED568A77AEE}"/>
              </a:ext>
            </a:extLst>
          </p:cNvPr>
          <p:cNvSpPr txBox="1"/>
          <p:nvPr/>
        </p:nvSpPr>
        <p:spPr>
          <a:xfrm>
            <a:off x="2388394" y="3343554"/>
            <a:ext cx="911018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Inoculation status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carbon costs to acquire nitrogen, but only under low soil N</a:t>
            </a:r>
          </a:p>
        </p:txBody>
      </p:sp>
      <p:sp>
        <p:nvSpPr>
          <p:cNvPr id="5" name="TextBox 4">
            <a:extLst>
              <a:ext uri="{FF2B5EF4-FFF2-40B4-BE49-F238E27FC236}">
                <a16:creationId xmlns:a16="http://schemas.microsoft.com/office/drawing/2014/main" id="{BB695B87-71CE-3246-9152-BDDD63E6B67D}"/>
              </a:ext>
            </a:extLst>
          </p:cNvPr>
          <p:cNvSpPr txBox="1"/>
          <p:nvPr/>
        </p:nvSpPr>
        <p:spPr>
          <a:xfrm>
            <a:off x="4414589" y="2910574"/>
            <a:ext cx="70839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Soil nitrogen availability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carbon costs to acquire nitrogen</a:t>
            </a:r>
          </a:p>
        </p:txBody>
      </p:sp>
      <p:sp>
        <p:nvSpPr>
          <p:cNvPr id="7" name="TextBox 6">
            <a:extLst>
              <a:ext uri="{FF2B5EF4-FFF2-40B4-BE49-F238E27FC236}">
                <a16:creationId xmlns:a16="http://schemas.microsoft.com/office/drawing/2014/main" id="{96AD5D7A-EEB8-E443-A58B-8ADE0667215E}"/>
              </a:ext>
            </a:extLst>
          </p:cNvPr>
          <p:cNvSpPr txBox="1"/>
          <p:nvPr/>
        </p:nvSpPr>
        <p:spPr>
          <a:xfrm>
            <a:off x="693420" y="3993024"/>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modify leaf nitrogen-water economics?</a:t>
            </a:r>
          </a:p>
        </p:txBody>
      </p:sp>
      <p:sp>
        <p:nvSpPr>
          <p:cNvPr id="11" name="TextBox 10">
            <a:extLst>
              <a:ext uri="{FF2B5EF4-FFF2-40B4-BE49-F238E27FC236}">
                <a16:creationId xmlns:a16="http://schemas.microsoft.com/office/drawing/2014/main" id="{A8BBD7D6-5B4B-EC46-802F-F7DDEBC96E8E}"/>
              </a:ext>
            </a:extLst>
          </p:cNvPr>
          <p:cNvSpPr txBox="1"/>
          <p:nvPr/>
        </p:nvSpPr>
        <p:spPr>
          <a:xfrm>
            <a:off x="1394085" y="5788592"/>
            <a:ext cx="10104496" cy="646331"/>
          </a:xfrm>
          <a:prstGeom prst="rect">
            <a:avLst/>
          </a:prstGeom>
          <a:noFill/>
        </p:spPr>
        <p:txBody>
          <a:bodyPr wrap="square" rtlCol="0">
            <a:spAutoFit/>
          </a:bodyPr>
          <a:lstStyle/>
          <a:p>
            <a:pPr algn="r"/>
            <a:r>
              <a:rPr lang="en-US" dirty="0">
                <a:latin typeface="Arial" panose="020B0604020202020204" pitchFamily="34" charset="0"/>
                <a:cs typeface="Arial" panose="020B0604020202020204" pitchFamily="34" charset="0"/>
              </a:rPr>
              <a:t>Inoculation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nitrogen-use efficiency under low N and </a:t>
            </a:r>
            <a:r>
              <a:rPr lang="en-US" dirty="0">
                <a:solidFill>
                  <a:srgbClr val="FF0000"/>
                </a:solidFill>
                <a:latin typeface="Arial" panose="020B0604020202020204" pitchFamily="34" charset="0"/>
                <a:cs typeface="Arial" panose="020B0604020202020204" pitchFamily="34" charset="0"/>
              </a:rPr>
              <a:t>increased</a:t>
            </a:r>
            <a:r>
              <a:rPr lang="en-US" dirty="0">
                <a:latin typeface="Arial" panose="020B0604020202020204" pitchFamily="34" charset="0"/>
                <a:cs typeface="Arial" panose="020B0604020202020204" pitchFamily="34" charset="0"/>
              </a:rPr>
              <a:t> nitrogen-use efficiency under high N, but had no effect on water use efficiency or leaf nitrogen per stomatal conductance</a:t>
            </a:r>
          </a:p>
        </p:txBody>
      </p:sp>
      <p:sp>
        <p:nvSpPr>
          <p:cNvPr id="12" name="TextBox 11">
            <a:extLst>
              <a:ext uri="{FF2B5EF4-FFF2-40B4-BE49-F238E27FC236}">
                <a16:creationId xmlns:a16="http://schemas.microsoft.com/office/drawing/2014/main" id="{3FED9B06-D3E0-F942-AD63-D3D09A93FE9F}"/>
              </a:ext>
            </a:extLst>
          </p:cNvPr>
          <p:cNvSpPr txBox="1"/>
          <p:nvPr/>
        </p:nvSpPr>
        <p:spPr>
          <a:xfrm>
            <a:off x="1781176" y="5075474"/>
            <a:ext cx="9717405" cy="646331"/>
          </a:xfrm>
          <a:prstGeom prst="rect">
            <a:avLst/>
          </a:prstGeom>
          <a:noFill/>
        </p:spPr>
        <p:txBody>
          <a:bodyPr wrap="square" rtlCol="0">
            <a:spAutoFit/>
          </a:bodyPr>
          <a:lstStyle/>
          <a:p>
            <a:pPr algn="r"/>
            <a:r>
              <a:rPr lang="en-US" dirty="0">
                <a:latin typeface="Arial" panose="020B0604020202020204" pitchFamily="34" charset="0"/>
                <a:cs typeface="Arial" panose="020B0604020202020204" pitchFamily="34" charset="0"/>
              </a:rPr>
              <a:t>Soil nitrogen availability </a:t>
            </a:r>
            <a:r>
              <a:rPr lang="en-US" dirty="0">
                <a:solidFill>
                  <a:schemeClr val="accent1"/>
                </a:solidFill>
                <a:latin typeface="Arial" panose="020B0604020202020204" pitchFamily="34" charset="0"/>
                <a:cs typeface="Arial" panose="020B0604020202020204" pitchFamily="34" charset="0"/>
              </a:rPr>
              <a:t>increased</a:t>
            </a:r>
            <a:r>
              <a:rPr lang="en-US" dirty="0">
                <a:latin typeface="Arial" panose="020B0604020202020204" pitchFamily="34" charset="0"/>
                <a:cs typeface="Arial" panose="020B0604020202020204" pitchFamily="34" charset="0"/>
              </a:rPr>
              <a:t> water-use efficiency, </a:t>
            </a:r>
            <a:r>
              <a:rPr lang="en-US" dirty="0">
                <a:solidFill>
                  <a:srgbClr val="FF0000"/>
                </a:solidFill>
                <a:latin typeface="Arial" panose="020B0604020202020204" pitchFamily="34" charset="0"/>
                <a:cs typeface="Arial" panose="020B0604020202020204" pitchFamily="34" charset="0"/>
              </a:rPr>
              <a:t>decreased</a:t>
            </a:r>
            <a:r>
              <a:rPr lang="en-US" dirty="0">
                <a:latin typeface="Arial" panose="020B0604020202020204" pitchFamily="34" charset="0"/>
                <a:cs typeface="Arial" panose="020B0604020202020204" pitchFamily="34" charset="0"/>
              </a:rPr>
              <a:t> nitrogen-use efficiency, and </a:t>
            </a:r>
            <a:r>
              <a:rPr lang="en-US" dirty="0">
                <a:solidFill>
                  <a:schemeClr val="accent1"/>
                </a:solidFill>
                <a:latin typeface="Arial" panose="020B0604020202020204" pitchFamily="34" charset="0"/>
                <a:cs typeface="Arial" panose="020B0604020202020204" pitchFamily="34" charset="0"/>
              </a:rPr>
              <a:t>increased</a:t>
            </a:r>
            <a:r>
              <a:rPr lang="en-US" dirty="0">
                <a:latin typeface="Arial" panose="020B0604020202020204" pitchFamily="34" charset="0"/>
                <a:cs typeface="Arial" panose="020B0604020202020204" pitchFamily="34" charset="0"/>
              </a:rPr>
              <a:t> leaf nitrogen per stomatal conductance</a:t>
            </a:r>
          </a:p>
        </p:txBody>
      </p:sp>
    </p:spTree>
    <p:extLst>
      <p:ext uri="{BB962C8B-B14F-4D97-AF65-F5344CB8AC3E}">
        <p14:creationId xmlns:p14="http://schemas.microsoft.com/office/powerpoint/2010/main" val="601714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Revisiting Research Questions (cont.)</a:t>
            </a:r>
          </a:p>
        </p:txBody>
      </p:sp>
      <p:sp>
        <p:nvSpPr>
          <p:cNvPr id="16" name="TextBox 15">
            <a:extLst>
              <a:ext uri="{FF2B5EF4-FFF2-40B4-BE49-F238E27FC236}">
                <a16:creationId xmlns:a16="http://schemas.microsoft.com/office/drawing/2014/main" id="{89BCFDA1-8C8B-E14C-9F1D-472B790649AC}"/>
              </a:ext>
            </a:extLst>
          </p:cNvPr>
          <p:cNvSpPr txBox="1"/>
          <p:nvPr/>
        </p:nvSpPr>
        <p:spPr>
          <a:xfrm>
            <a:off x="3709268" y="3297159"/>
            <a:ext cx="7789312"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Soil nitrogen availability </a:t>
            </a:r>
            <a:r>
              <a:rPr lang="en-US" dirty="0">
                <a:solidFill>
                  <a:schemeClr val="accent1"/>
                </a:solidFill>
                <a:latin typeface="Arial" panose="020B0604020202020204" pitchFamily="34" charset="0"/>
                <a:cs typeface="Arial" panose="020B0604020202020204" pitchFamily="34" charset="0"/>
              </a:rPr>
              <a:t>increased</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 leaf area and whole plant biomass</a:t>
            </a:r>
          </a:p>
        </p:txBody>
      </p:sp>
      <p:sp>
        <p:nvSpPr>
          <p:cNvPr id="17" name="TextBox 16">
            <a:extLst>
              <a:ext uri="{FF2B5EF4-FFF2-40B4-BE49-F238E27FC236}">
                <a16:creationId xmlns:a16="http://schemas.microsoft.com/office/drawing/2014/main" id="{CFF46787-495E-CF4B-8D2B-E3C550F38E67}"/>
              </a:ext>
            </a:extLst>
          </p:cNvPr>
          <p:cNvSpPr txBox="1"/>
          <p:nvPr/>
        </p:nvSpPr>
        <p:spPr>
          <a:xfrm>
            <a:off x="693420" y="2150109"/>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modify tradeoffs between leaf nitrogen allocation and whole plant growth?</a:t>
            </a:r>
          </a:p>
        </p:txBody>
      </p:sp>
    </p:spTree>
    <p:extLst>
      <p:ext uri="{BB962C8B-B14F-4D97-AF65-F5344CB8AC3E}">
        <p14:creationId xmlns:p14="http://schemas.microsoft.com/office/powerpoint/2010/main" val="4224603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Revisiting Research Questions (cont.)</a:t>
            </a:r>
          </a:p>
        </p:txBody>
      </p:sp>
      <p:sp>
        <p:nvSpPr>
          <p:cNvPr id="8" name="TextBox 7">
            <a:extLst>
              <a:ext uri="{FF2B5EF4-FFF2-40B4-BE49-F238E27FC236}">
                <a16:creationId xmlns:a16="http://schemas.microsoft.com/office/drawing/2014/main" id="{14257130-8B29-0C4F-9285-A2B1324D3B14}"/>
              </a:ext>
            </a:extLst>
          </p:cNvPr>
          <p:cNvSpPr txBox="1"/>
          <p:nvPr/>
        </p:nvSpPr>
        <p:spPr>
          <a:xfrm>
            <a:off x="3709268" y="3297159"/>
            <a:ext cx="7789312"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Soil nitrogen availability </a:t>
            </a:r>
            <a:r>
              <a:rPr lang="en-US" dirty="0">
                <a:solidFill>
                  <a:schemeClr val="accent1"/>
                </a:solidFill>
                <a:latin typeface="Arial" panose="020B0604020202020204" pitchFamily="34" charset="0"/>
                <a:cs typeface="Arial" panose="020B0604020202020204" pitchFamily="34" charset="0"/>
              </a:rPr>
              <a:t>increased</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 leaf area and whole plant biomass</a:t>
            </a:r>
          </a:p>
        </p:txBody>
      </p:sp>
      <p:sp>
        <p:nvSpPr>
          <p:cNvPr id="9" name="TextBox 8">
            <a:extLst>
              <a:ext uri="{FF2B5EF4-FFF2-40B4-BE49-F238E27FC236}">
                <a16:creationId xmlns:a16="http://schemas.microsoft.com/office/drawing/2014/main" id="{6915B6FC-2026-1B4A-990B-9E6EA794F43E}"/>
              </a:ext>
            </a:extLst>
          </p:cNvPr>
          <p:cNvSpPr txBox="1"/>
          <p:nvPr/>
        </p:nvSpPr>
        <p:spPr>
          <a:xfrm>
            <a:off x="693420" y="2150109"/>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modify tradeoffs between leaf nitrogen allocation and whole plant growth?</a:t>
            </a:r>
          </a:p>
        </p:txBody>
      </p:sp>
      <p:sp>
        <p:nvSpPr>
          <p:cNvPr id="11" name="TextBox 10">
            <a:extLst>
              <a:ext uri="{FF2B5EF4-FFF2-40B4-BE49-F238E27FC236}">
                <a16:creationId xmlns:a16="http://schemas.microsoft.com/office/drawing/2014/main" id="{061F8000-19FD-AA47-B953-1352F231C5FA}"/>
              </a:ext>
            </a:extLst>
          </p:cNvPr>
          <p:cNvSpPr txBox="1"/>
          <p:nvPr/>
        </p:nvSpPr>
        <p:spPr>
          <a:xfrm>
            <a:off x="3863157" y="3736323"/>
            <a:ext cx="7635424"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Inoculation status </a:t>
            </a:r>
            <a:r>
              <a:rPr lang="en-US" dirty="0">
                <a:solidFill>
                  <a:schemeClr val="accent1"/>
                </a:solidFill>
                <a:latin typeface="Arial" panose="020B0604020202020204" pitchFamily="34" charset="0"/>
                <a:cs typeface="Arial" panose="020B0604020202020204" pitchFamily="34" charset="0"/>
              </a:rPr>
              <a:t>increased</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 leaf area, but only under low nitrogen</a:t>
            </a:r>
          </a:p>
        </p:txBody>
      </p:sp>
    </p:spTree>
    <p:extLst>
      <p:ext uri="{BB962C8B-B14F-4D97-AF65-F5344CB8AC3E}">
        <p14:creationId xmlns:p14="http://schemas.microsoft.com/office/powerpoint/2010/main" val="37802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Revisiting Research Questions (cont.)</a:t>
            </a:r>
          </a:p>
        </p:txBody>
      </p:sp>
      <p:sp>
        <p:nvSpPr>
          <p:cNvPr id="8" name="TextBox 7">
            <a:extLst>
              <a:ext uri="{FF2B5EF4-FFF2-40B4-BE49-F238E27FC236}">
                <a16:creationId xmlns:a16="http://schemas.microsoft.com/office/drawing/2014/main" id="{D02BB101-4A6E-F547-BAC8-B27FD5A14E02}"/>
              </a:ext>
            </a:extLst>
          </p:cNvPr>
          <p:cNvSpPr txBox="1"/>
          <p:nvPr/>
        </p:nvSpPr>
        <p:spPr>
          <a:xfrm>
            <a:off x="3709268" y="3297159"/>
            <a:ext cx="7789312"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Soil nitrogen availability </a:t>
            </a:r>
            <a:r>
              <a:rPr lang="en-US" dirty="0">
                <a:solidFill>
                  <a:schemeClr val="accent1"/>
                </a:solidFill>
                <a:latin typeface="Arial" panose="020B0604020202020204" pitchFamily="34" charset="0"/>
                <a:cs typeface="Arial" panose="020B0604020202020204" pitchFamily="34" charset="0"/>
              </a:rPr>
              <a:t>increased</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 leaf area and whole plant biomass</a:t>
            </a:r>
          </a:p>
        </p:txBody>
      </p:sp>
      <p:sp>
        <p:nvSpPr>
          <p:cNvPr id="9" name="TextBox 8">
            <a:extLst>
              <a:ext uri="{FF2B5EF4-FFF2-40B4-BE49-F238E27FC236}">
                <a16:creationId xmlns:a16="http://schemas.microsoft.com/office/drawing/2014/main" id="{B8FFDCFC-6393-AD43-9B6D-91430DA0FD0F}"/>
              </a:ext>
            </a:extLst>
          </p:cNvPr>
          <p:cNvSpPr txBox="1"/>
          <p:nvPr/>
        </p:nvSpPr>
        <p:spPr>
          <a:xfrm>
            <a:off x="693420" y="2150109"/>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modify tradeoffs between leaf nitrogen allocation and whole plant growth?</a:t>
            </a:r>
          </a:p>
        </p:txBody>
      </p:sp>
      <p:sp>
        <p:nvSpPr>
          <p:cNvPr id="11" name="TextBox 10">
            <a:extLst>
              <a:ext uri="{FF2B5EF4-FFF2-40B4-BE49-F238E27FC236}">
                <a16:creationId xmlns:a16="http://schemas.microsoft.com/office/drawing/2014/main" id="{D0BCA51A-6A35-1E48-9003-71FEF35DDE21}"/>
              </a:ext>
            </a:extLst>
          </p:cNvPr>
          <p:cNvSpPr txBox="1"/>
          <p:nvPr/>
        </p:nvSpPr>
        <p:spPr>
          <a:xfrm>
            <a:off x="3863157" y="3736323"/>
            <a:ext cx="7635424"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Inoculation status </a:t>
            </a:r>
            <a:r>
              <a:rPr lang="en-US" dirty="0">
                <a:solidFill>
                  <a:schemeClr val="accent1"/>
                </a:solidFill>
                <a:latin typeface="Arial" panose="020B0604020202020204" pitchFamily="34" charset="0"/>
                <a:cs typeface="Arial" panose="020B0604020202020204" pitchFamily="34" charset="0"/>
              </a:rPr>
              <a:t>increased</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 leaf area, but only under low nitrogen</a:t>
            </a:r>
          </a:p>
        </p:txBody>
      </p:sp>
      <p:sp>
        <p:nvSpPr>
          <p:cNvPr id="12" name="TextBox 11">
            <a:extLst>
              <a:ext uri="{FF2B5EF4-FFF2-40B4-BE49-F238E27FC236}">
                <a16:creationId xmlns:a16="http://schemas.microsoft.com/office/drawing/2014/main" id="{EA08DCE9-CC75-A245-8074-692191A79BB3}"/>
              </a:ext>
            </a:extLst>
          </p:cNvPr>
          <p:cNvSpPr txBox="1"/>
          <p:nvPr/>
        </p:nvSpPr>
        <p:spPr>
          <a:xfrm>
            <a:off x="5786761" y="4175487"/>
            <a:ext cx="5711820"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Inoculation status did not influence whole plant growth</a:t>
            </a:r>
          </a:p>
        </p:txBody>
      </p:sp>
    </p:spTree>
    <p:extLst>
      <p:ext uri="{BB962C8B-B14F-4D97-AF65-F5344CB8AC3E}">
        <p14:creationId xmlns:p14="http://schemas.microsoft.com/office/powerpoint/2010/main" val="3442240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Revisiting Research Questions (cont.)</a:t>
            </a:r>
          </a:p>
        </p:txBody>
      </p:sp>
      <p:sp>
        <p:nvSpPr>
          <p:cNvPr id="5" name="TextBox 4">
            <a:extLst>
              <a:ext uri="{FF2B5EF4-FFF2-40B4-BE49-F238E27FC236}">
                <a16:creationId xmlns:a16="http://schemas.microsoft.com/office/drawing/2014/main" id="{BB695B87-71CE-3246-9152-BDDD63E6B67D}"/>
              </a:ext>
            </a:extLst>
          </p:cNvPr>
          <p:cNvSpPr txBox="1"/>
          <p:nvPr/>
        </p:nvSpPr>
        <p:spPr>
          <a:xfrm>
            <a:off x="3709268" y="3297159"/>
            <a:ext cx="7789312"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Soil nitrogen availability </a:t>
            </a:r>
            <a:r>
              <a:rPr lang="en-US" dirty="0">
                <a:solidFill>
                  <a:schemeClr val="accent1"/>
                </a:solidFill>
                <a:latin typeface="Arial" panose="020B0604020202020204" pitchFamily="34" charset="0"/>
                <a:cs typeface="Arial" panose="020B0604020202020204" pitchFamily="34" charset="0"/>
              </a:rPr>
              <a:t>increased</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 leaf area and whole plant biomass</a:t>
            </a:r>
          </a:p>
        </p:txBody>
      </p:sp>
      <p:sp>
        <p:nvSpPr>
          <p:cNvPr id="10" name="TextBox 9">
            <a:extLst>
              <a:ext uri="{FF2B5EF4-FFF2-40B4-BE49-F238E27FC236}">
                <a16:creationId xmlns:a16="http://schemas.microsoft.com/office/drawing/2014/main" id="{10925C62-C142-E641-8E74-2270AE27B9F3}"/>
              </a:ext>
            </a:extLst>
          </p:cNvPr>
          <p:cNvSpPr txBox="1"/>
          <p:nvPr/>
        </p:nvSpPr>
        <p:spPr>
          <a:xfrm>
            <a:off x="693420" y="2150109"/>
            <a:ext cx="10805160" cy="892552"/>
          </a:xfrm>
          <a:prstGeom prst="rect">
            <a:avLst/>
          </a:prstGeom>
          <a:noFill/>
          <a:ln w="38100">
            <a:solidFill>
              <a:schemeClr val="tx1"/>
            </a:solidFill>
          </a:ln>
        </p:spPr>
        <p:txBody>
          <a:bodyPr wrap="square" rtlCol="0">
            <a:spAutoFit/>
          </a:bodyPr>
          <a:lstStyle/>
          <a:p>
            <a:pPr algn="ctr">
              <a:spcBef>
                <a:spcPts val="600"/>
              </a:spcBef>
            </a:pPr>
            <a:r>
              <a:rPr lang="en-US" sz="2600" b="1" dirty="0">
                <a:latin typeface="Arial" panose="020B0604020202020204" pitchFamily="34" charset="0"/>
                <a:cs typeface="Arial" panose="020B0604020202020204" pitchFamily="34" charset="0"/>
              </a:rPr>
              <a:t>How does nitrogen fixation and soil nitrogen availability modify tradeoffs between leaf nitrogen allocation and whole plant growth?</a:t>
            </a:r>
          </a:p>
        </p:txBody>
      </p:sp>
      <p:sp>
        <p:nvSpPr>
          <p:cNvPr id="13" name="TextBox 12">
            <a:extLst>
              <a:ext uri="{FF2B5EF4-FFF2-40B4-BE49-F238E27FC236}">
                <a16:creationId xmlns:a16="http://schemas.microsoft.com/office/drawing/2014/main" id="{A2FECE82-5D42-FF41-842C-24A876E5ACA6}"/>
              </a:ext>
            </a:extLst>
          </p:cNvPr>
          <p:cNvSpPr txBox="1"/>
          <p:nvPr/>
        </p:nvSpPr>
        <p:spPr>
          <a:xfrm>
            <a:off x="3863157" y="3736323"/>
            <a:ext cx="7635424"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Inoculation status </a:t>
            </a:r>
            <a:r>
              <a:rPr lang="en-US" dirty="0">
                <a:solidFill>
                  <a:schemeClr val="accent1"/>
                </a:solidFill>
                <a:latin typeface="Arial" panose="020B0604020202020204" pitchFamily="34" charset="0"/>
                <a:cs typeface="Arial" panose="020B0604020202020204" pitchFamily="34" charset="0"/>
              </a:rPr>
              <a:t>increased</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 leaf area, but only under low nitrogen</a:t>
            </a:r>
          </a:p>
        </p:txBody>
      </p:sp>
      <p:sp>
        <p:nvSpPr>
          <p:cNvPr id="14" name="TextBox 13">
            <a:extLst>
              <a:ext uri="{FF2B5EF4-FFF2-40B4-BE49-F238E27FC236}">
                <a16:creationId xmlns:a16="http://schemas.microsoft.com/office/drawing/2014/main" id="{85C27B40-ABC6-6C4A-A69F-B00A0FF67EB0}"/>
              </a:ext>
            </a:extLst>
          </p:cNvPr>
          <p:cNvSpPr txBox="1"/>
          <p:nvPr/>
        </p:nvSpPr>
        <p:spPr>
          <a:xfrm>
            <a:off x="5786761" y="4175487"/>
            <a:ext cx="5711820"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Inoculation status did not influence whole plant growth</a:t>
            </a:r>
          </a:p>
        </p:txBody>
      </p:sp>
      <p:sp>
        <p:nvSpPr>
          <p:cNvPr id="15" name="TextBox 14">
            <a:extLst>
              <a:ext uri="{FF2B5EF4-FFF2-40B4-BE49-F238E27FC236}">
                <a16:creationId xmlns:a16="http://schemas.microsoft.com/office/drawing/2014/main" id="{2ED3768B-DA46-5348-89EB-B22565D57406}"/>
              </a:ext>
            </a:extLst>
          </p:cNvPr>
          <p:cNvSpPr txBox="1"/>
          <p:nvPr/>
        </p:nvSpPr>
        <p:spPr>
          <a:xfrm>
            <a:off x="2875708" y="4614651"/>
            <a:ext cx="8622873" cy="646331"/>
          </a:xfrm>
          <a:prstGeom prst="rect">
            <a:avLst/>
          </a:prstGeom>
          <a:noFill/>
        </p:spPr>
        <p:txBody>
          <a:bodyPr wrap="none" rtlCol="0">
            <a:spAutoFit/>
          </a:bodyPr>
          <a:lstStyle/>
          <a:p>
            <a:pPr algn="r"/>
            <a:r>
              <a:rPr lang="en-US" b="1" dirty="0">
                <a:latin typeface="Arial" panose="020B0604020202020204" pitchFamily="34" charset="0"/>
                <a:cs typeface="Arial" panose="020B0604020202020204" pitchFamily="34" charset="0"/>
              </a:rPr>
              <a:t>Individuals invested more in leaf production than individual leaf productivity </a:t>
            </a:r>
          </a:p>
          <a:p>
            <a:pPr algn="r"/>
            <a:r>
              <a:rPr lang="en-US" dirty="0">
                <a:latin typeface="Arial" panose="020B0604020202020204" pitchFamily="34" charset="0"/>
                <a:cs typeface="Arial" panose="020B0604020202020204" pitchFamily="34" charset="0"/>
              </a:rPr>
              <a:t>under conditions that confer reduced carbon costs to acquire nitrogen</a:t>
            </a:r>
          </a:p>
        </p:txBody>
      </p:sp>
    </p:spTree>
    <p:extLst>
      <p:ext uri="{BB962C8B-B14F-4D97-AF65-F5344CB8AC3E}">
        <p14:creationId xmlns:p14="http://schemas.microsoft.com/office/powerpoint/2010/main" val="2927087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A2A637A-D108-E047-8070-ED64BD3CCA1A}"/>
              </a:ext>
            </a:extLst>
          </p:cNvPr>
          <p:cNvCxnSpPr>
            <a:cxnSpLocks/>
          </p:cNvCxnSpPr>
          <p:nvPr/>
        </p:nvCxnSpPr>
        <p:spPr>
          <a:xfrm>
            <a:off x="5346716" y="4029345"/>
            <a:ext cx="0" cy="15515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2EE25-8F52-3B42-A1C3-6EDC2231AC6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B5788F52-DE61-834D-9A07-F230C8A1CE2F}"/>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Tree>
    <p:extLst>
      <p:ext uri="{BB962C8B-B14F-4D97-AF65-F5344CB8AC3E}">
        <p14:creationId xmlns:p14="http://schemas.microsoft.com/office/powerpoint/2010/main" val="2263160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C3EB-0CD9-A949-B6C4-85CDEF725A04}"/>
              </a:ext>
            </a:extLst>
          </p:cNvPr>
          <p:cNvSpPr>
            <a:spLocks noGrp="1"/>
          </p:cNvSpPr>
          <p:nvPr>
            <p:ph type="title"/>
          </p:nvPr>
        </p:nvSpPr>
        <p:spPr/>
        <p:txBody>
          <a:bodyPr>
            <a:normAutofit/>
          </a:bodyPr>
          <a:lstStyle/>
          <a:p>
            <a:r>
              <a:rPr lang="en-US" sz="2800" dirty="0"/>
              <a:t>Future work</a:t>
            </a:r>
          </a:p>
        </p:txBody>
      </p:sp>
      <p:sp>
        <p:nvSpPr>
          <p:cNvPr id="3" name="Content Placeholder 2">
            <a:extLst>
              <a:ext uri="{FF2B5EF4-FFF2-40B4-BE49-F238E27FC236}">
                <a16:creationId xmlns:a16="http://schemas.microsoft.com/office/drawing/2014/main" id="{1860629C-F1A3-B943-B975-89165720D344}"/>
              </a:ext>
            </a:extLst>
          </p:cNvPr>
          <p:cNvSpPr>
            <a:spLocks noGrp="1"/>
          </p:cNvSpPr>
          <p:nvPr>
            <p:ph idx="1"/>
          </p:nvPr>
        </p:nvSpPr>
        <p:spPr>
          <a:xfrm>
            <a:off x="838200" y="1825625"/>
            <a:ext cx="4288436" cy="4351338"/>
          </a:xfrm>
        </p:spPr>
        <p:txBody>
          <a:bodyPr>
            <a:normAutofit fontScale="85000" lnSpcReduction="20000"/>
          </a:bodyPr>
          <a:lstStyle/>
          <a:p>
            <a:r>
              <a:rPr lang="el-GR" dirty="0"/>
              <a:t>δ</a:t>
            </a:r>
            <a:r>
              <a:rPr lang="en-US" baseline="30000" dirty="0"/>
              <a:t>13</a:t>
            </a:r>
            <a:r>
              <a:rPr lang="en-US" dirty="0"/>
              <a:t>C from focal leaves to calculate </a:t>
            </a:r>
            <a:r>
              <a:rPr lang="el-GR" dirty="0"/>
              <a:t>β</a:t>
            </a:r>
            <a:r>
              <a:rPr lang="en-US" dirty="0"/>
              <a:t> and </a:t>
            </a:r>
            <a:r>
              <a:rPr lang="el-GR" dirty="0"/>
              <a:t>χ</a:t>
            </a:r>
            <a:r>
              <a:rPr lang="en-US" dirty="0"/>
              <a:t> across treatment combinations?</a:t>
            </a:r>
          </a:p>
          <a:p>
            <a:pPr marL="0" indent="0">
              <a:buNone/>
            </a:pPr>
            <a:endParaRPr lang="en-US" dirty="0"/>
          </a:p>
          <a:p>
            <a:r>
              <a:rPr lang="en-US" dirty="0"/>
              <a:t>At what point do nitrogen-fixing species shift from nitrogen fixation to direct uptake?</a:t>
            </a:r>
          </a:p>
          <a:p>
            <a:pPr lvl="1"/>
            <a:endParaRPr lang="en-US" dirty="0"/>
          </a:p>
          <a:p>
            <a:pPr lvl="1"/>
            <a:r>
              <a:rPr lang="en-US" dirty="0"/>
              <a:t>Upcoming CO</a:t>
            </a:r>
            <a:r>
              <a:rPr lang="en-US" baseline="-25000" dirty="0"/>
              <a:t>2</a:t>
            </a:r>
            <a:r>
              <a:rPr lang="en-US" dirty="0"/>
              <a:t> experiment with 9 soil nitrogen treatments will help tease this apart</a:t>
            </a:r>
          </a:p>
          <a:p>
            <a:pPr lvl="1"/>
            <a:endParaRPr lang="en-US" dirty="0"/>
          </a:p>
          <a:p>
            <a:pPr lvl="1"/>
            <a:r>
              <a:rPr lang="en-US" dirty="0"/>
              <a:t>Leverage FUN 2.0 model for model-data comparison?</a:t>
            </a:r>
          </a:p>
        </p:txBody>
      </p:sp>
      <p:sp>
        <p:nvSpPr>
          <p:cNvPr id="6" name="Rectangle 5">
            <a:extLst>
              <a:ext uri="{FF2B5EF4-FFF2-40B4-BE49-F238E27FC236}">
                <a16:creationId xmlns:a16="http://schemas.microsoft.com/office/drawing/2014/main" id="{DCFDEA84-1BC5-3941-BEDC-4310AF48D1B2}"/>
              </a:ext>
            </a:extLst>
          </p:cNvPr>
          <p:cNvSpPr/>
          <p:nvPr/>
        </p:nvSpPr>
        <p:spPr>
          <a:xfrm>
            <a:off x="734518" y="2908092"/>
            <a:ext cx="4751882" cy="3350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6414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C3EB-0CD9-A949-B6C4-85CDEF725A04}"/>
              </a:ext>
            </a:extLst>
          </p:cNvPr>
          <p:cNvSpPr>
            <a:spLocks noGrp="1"/>
          </p:cNvSpPr>
          <p:nvPr>
            <p:ph type="title"/>
          </p:nvPr>
        </p:nvSpPr>
        <p:spPr/>
        <p:txBody>
          <a:bodyPr>
            <a:normAutofit/>
          </a:bodyPr>
          <a:lstStyle/>
          <a:p>
            <a:r>
              <a:rPr lang="en-US" sz="2800" dirty="0"/>
              <a:t>Future work</a:t>
            </a:r>
          </a:p>
        </p:txBody>
      </p:sp>
      <p:sp>
        <p:nvSpPr>
          <p:cNvPr id="3" name="Content Placeholder 2">
            <a:extLst>
              <a:ext uri="{FF2B5EF4-FFF2-40B4-BE49-F238E27FC236}">
                <a16:creationId xmlns:a16="http://schemas.microsoft.com/office/drawing/2014/main" id="{1860629C-F1A3-B943-B975-89165720D344}"/>
              </a:ext>
            </a:extLst>
          </p:cNvPr>
          <p:cNvSpPr>
            <a:spLocks noGrp="1"/>
          </p:cNvSpPr>
          <p:nvPr>
            <p:ph idx="1"/>
          </p:nvPr>
        </p:nvSpPr>
        <p:spPr>
          <a:xfrm>
            <a:off x="838200" y="1825624"/>
            <a:ext cx="4288436" cy="4667251"/>
          </a:xfrm>
        </p:spPr>
        <p:txBody>
          <a:bodyPr>
            <a:normAutofit fontScale="85000" lnSpcReduction="20000"/>
          </a:bodyPr>
          <a:lstStyle/>
          <a:p>
            <a:r>
              <a:rPr lang="el-GR" dirty="0"/>
              <a:t>δ</a:t>
            </a:r>
            <a:r>
              <a:rPr lang="en-US" baseline="30000" dirty="0"/>
              <a:t>13</a:t>
            </a:r>
            <a:r>
              <a:rPr lang="en-US" dirty="0"/>
              <a:t>C from focal leaves to calculate </a:t>
            </a:r>
            <a:r>
              <a:rPr lang="el-GR" dirty="0"/>
              <a:t>β</a:t>
            </a:r>
            <a:r>
              <a:rPr lang="en-US" dirty="0"/>
              <a:t> and </a:t>
            </a:r>
            <a:r>
              <a:rPr lang="el-GR" dirty="0"/>
              <a:t>χ</a:t>
            </a:r>
            <a:r>
              <a:rPr lang="en-US" dirty="0"/>
              <a:t> across treatment combinations?</a:t>
            </a:r>
          </a:p>
          <a:p>
            <a:pPr marL="0" indent="0">
              <a:buNone/>
            </a:pPr>
            <a:endParaRPr lang="en-US" dirty="0"/>
          </a:p>
          <a:p>
            <a:r>
              <a:rPr lang="en-US" dirty="0"/>
              <a:t>At what point do nitrogen-fixing species shift from nitrogen fixation to direct uptake?</a:t>
            </a:r>
          </a:p>
          <a:p>
            <a:pPr lvl="1"/>
            <a:endParaRPr lang="en-US" dirty="0"/>
          </a:p>
          <a:p>
            <a:pPr lvl="1"/>
            <a:r>
              <a:rPr lang="en-US" dirty="0"/>
              <a:t>Upcoming CO</a:t>
            </a:r>
            <a:r>
              <a:rPr lang="en-US" baseline="-25000" dirty="0"/>
              <a:t>2</a:t>
            </a:r>
            <a:r>
              <a:rPr lang="en-US" dirty="0"/>
              <a:t> experiment with 9 soil nitrogen treatments will help tease this apart</a:t>
            </a:r>
          </a:p>
          <a:p>
            <a:pPr lvl="1"/>
            <a:endParaRPr lang="en-US" dirty="0"/>
          </a:p>
          <a:p>
            <a:pPr lvl="1"/>
            <a:r>
              <a:rPr lang="en-US" dirty="0"/>
              <a:t>Leverage FUN and FUN 2.0 model for model-data comparison?</a:t>
            </a:r>
          </a:p>
        </p:txBody>
      </p:sp>
      <p:sp>
        <p:nvSpPr>
          <p:cNvPr id="7" name="Rectangle 6">
            <a:extLst>
              <a:ext uri="{FF2B5EF4-FFF2-40B4-BE49-F238E27FC236}">
                <a16:creationId xmlns:a16="http://schemas.microsoft.com/office/drawing/2014/main" id="{EB1F8CBF-2571-A440-AC83-6850FB4FD4C7}"/>
              </a:ext>
            </a:extLst>
          </p:cNvPr>
          <p:cNvSpPr/>
          <p:nvPr/>
        </p:nvSpPr>
        <p:spPr>
          <a:xfrm>
            <a:off x="944380" y="5351489"/>
            <a:ext cx="4332158" cy="1026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359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C3EB-0CD9-A949-B6C4-85CDEF725A04}"/>
              </a:ext>
            </a:extLst>
          </p:cNvPr>
          <p:cNvSpPr>
            <a:spLocks noGrp="1"/>
          </p:cNvSpPr>
          <p:nvPr>
            <p:ph type="title"/>
          </p:nvPr>
        </p:nvSpPr>
        <p:spPr/>
        <p:txBody>
          <a:bodyPr>
            <a:normAutofit/>
          </a:bodyPr>
          <a:lstStyle/>
          <a:p>
            <a:r>
              <a:rPr lang="en-US" sz="2800" dirty="0"/>
              <a:t>Future work</a:t>
            </a:r>
          </a:p>
        </p:txBody>
      </p:sp>
      <p:sp>
        <p:nvSpPr>
          <p:cNvPr id="3" name="Content Placeholder 2">
            <a:extLst>
              <a:ext uri="{FF2B5EF4-FFF2-40B4-BE49-F238E27FC236}">
                <a16:creationId xmlns:a16="http://schemas.microsoft.com/office/drawing/2014/main" id="{1860629C-F1A3-B943-B975-89165720D344}"/>
              </a:ext>
            </a:extLst>
          </p:cNvPr>
          <p:cNvSpPr>
            <a:spLocks noGrp="1"/>
          </p:cNvSpPr>
          <p:nvPr>
            <p:ph idx="1"/>
          </p:nvPr>
        </p:nvSpPr>
        <p:spPr>
          <a:xfrm>
            <a:off x="838200" y="1825624"/>
            <a:ext cx="4288436" cy="4667251"/>
          </a:xfrm>
        </p:spPr>
        <p:txBody>
          <a:bodyPr>
            <a:normAutofit fontScale="85000" lnSpcReduction="20000"/>
          </a:bodyPr>
          <a:lstStyle/>
          <a:p>
            <a:r>
              <a:rPr lang="el-GR" dirty="0"/>
              <a:t>δ</a:t>
            </a:r>
            <a:r>
              <a:rPr lang="en-US" baseline="30000" dirty="0"/>
              <a:t>13</a:t>
            </a:r>
            <a:r>
              <a:rPr lang="en-US" dirty="0"/>
              <a:t>C from focal leaves to calculate </a:t>
            </a:r>
            <a:r>
              <a:rPr lang="el-GR" dirty="0"/>
              <a:t>β</a:t>
            </a:r>
            <a:r>
              <a:rPr lang="en-US" dirty="0"/>
              <a:t> and </a:t>
            </a:r>
            <a:r>
              <a:rPr lang="el-GR" dirty="0"/>
              <a:t>χ</a:t>
            </a:r>
            <a:r>
              <a:rPr lang="en-US" dirty="0"/>
              <a:t> across treatment combinations?</a:t>
            </a:r>
          </a:p>
          <a:p>
            <a:pPr marL="0" indent="0">
              <a:buNone/>
            </a:pPr>
            <a:endParaRPr lang="en-US" dirty="0"/>
          </a:p>
          <a:p>
            <a:r>
              <a:rPr lang="en-US" dirty="0"/>
              <a:t>At what point do nitrogen-fixing species shift from nitrogen fixation to direct uptake?</a:t>
            </a:r>
          </a:p>
          <a:p>
            <a:pPr lvl="1"/>
            <a:endParaRPr lang="en-US" dirty="0"/>
          </a:p>
          <a:p>
            <a:pPr lvl="1"/>
            <a:r>
              <a:rPr lang="en-US" dirty="0"/>
              <a:t>Upcoming CO</a:t>
            </a:r>
            <a:r>
              <a:rPr lang="en-US" baseline="-25000" dirty="0"/>
              <a:t>2</a:t>
            </a:r>
            <a:r>
              <a:rPr lang="en-US" dirty="0"/>
              <a:t> experiment with 9 soil nitrogen treatments will help tease this apart</a:t>
            </a:r>
          </a:p>
          <a:p>
            <a:pPr lvl="1"/>
            <a:endParaRPr lang="en-US" dirty="0"/>
          </a:p>
          <a:p>
            <a:pPr lvl="1"/>
            <a:r>
              <a:rPr lang="en-US" dirty="0"/>
              <a:t>Leverage FUN and FUN 2.0 model for model-data comparison?</a:t>
            </a:r>
          </a:p>
        </p:txBody>
      </p:sp>
      <p:pic>
        <p:nvPicPr>
          <p:cNvPr id="4" name="Main graphic">
            <a:extLst>
              <a:ext uri="{FF2B5EF4-FFF2-40B4-BE49-F238E27FC236}">
                <a16:creationId xmlns:a16="http://schemas.microsoft.com/office/drawing/2014/main" id="{47486377-8138-7B44-8435-FF68F03733B5}"/>
              </a:ext>
            </a:extLst>
          </p:cNvPr>
          <p:cNvPicPr/>
          <p:nvPr/>
        </p:nvPicPr>
        <p:blipFill>
          <a:blip r:embed="rId3"/>
          <a:stretch/>
        </p:blipFill>
        <p:spPr>
          <a:xfrm>
            <a:off x="6162209" y="101184"/>
            <a:ext cx="5049185" cy="2940374"/>
          </a:xfrm>
          <a:prstGeom prst="rect">
            <a:avLst/>
          </a:prstGeom>
          <a:ln>
            <a:noFill/>
          </a:ln>
        </p:spPr>
      </p:pic>
      <p:sp>
        <p:nvSpPr>
          <p:cNvPr id="5" name="TextBox 4">
            <a:extLst>
              <a:ext uri="{FF2B5EF4-FFF2-40B4-BE49-F238E27FC236}">
                <a16:creationId xmlns:a16="http://schemas.microsoft.com/office/drawing/2014/main" id="{758BEE0C-20E4-2F4E-A532-AD40144C0D43}"/>
              </a:ext>
            </a:extLst>
          </p:cNvPr>
          <p:cNvSpPr txBox="1"/>
          <p:nvPr/>
        </p:nvSpPr>
        <p:spPr>
          <a:xfrm>
            <a:off x="5866875" y="6581001"/>
            <a:ext cx="638828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Fisher et al. (2010) </a:t>
            </a:r>
            <a:r>
              <a:rPr lang="en-US" sz="1200" i="1" dirty="0">
                <a:latin typeface="Arial" panose="020B0604020202020204" pitchFamily="34" charset="0"/>
                <a:cs typeface="Arial" panose="020B0604020202020204" pitchFamily="34" charset="0"/>
              </a:rPr>
              <a:t>Global Biogeochemical Cycles</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et al. (2014) </a:t>
            </a:r>
            <a:r>
              <a:rPr lang="en-US" sz="1200" i="1" dirty="0">
                <a:latin typeface="Arial" panose="020B0604020202020204" pitchFamily="34" charset="0"/>
                <a:cs typeface="Arial" panose="020B0604020202020204" pitchFamily="34" charset="0"/>
              </a:rPr>
              <a:t>JGR: Biosciences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5024BF2-D43F-8046-A023-40CF9DC2C754}"/>
              </a:ext>
            </a:extLst>
          </p:cNvPr>
          <p:cNvPicPr>
            <a:picLocks noChangeAspect="1"/>
          </p:cNvPicPr>
          <p:nvPr/>
        </p:nvPicPr>
        <p:blipFill>
          <a:blip r:embed="rId4"/>
          <a:stretch>
            <a:fillRect/>
          </a:stretch>
        </p:blipFill>
        <p:spPr>
          <a:xfrm>
            <a:off x="6509201" y="3280669"/>
            <a:ext cx="4355199" cy="3061220"/>
          </a:xfrm>
          <a:prstGeom prst="rect">
            <a:avLst/>
          </a:prstGeom>
        </p:spPr>
      </p:pic>
    </p:spTree>
    <p:extLst>
      <p:ext uri="{BB962C8B-B14F-4D97-AF65-F5344CB8AC3E}">
        <p14:creationId xmlns:p14="http://schemas.microsoft.com/office/powerpoint/2010/main" val="3424012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4DFD7F-6160-0744-97A5-09D4E7D2830E}"/>
              </a:ext>
            </a:extLst>
          </p:cNvPr>
          <p:cNvSpPr>
            <a:spLocks noGrp="1"/>
          </p:cNvSpPr>
          <p:nvPr>
            <p:ph type="title"/>
          </p:nvPr>
        </p:nvSpPr>
        <p:spPr/>
        <p:txBody>
          <a:bodyPr/>
          <a:lstStyle/>
          <a:p>
            <a:r>
              <a:rPr lang="en-US" dirty="0"/>
              <a:t>That’s all, folks!</a:t>
            </a:r>
          </a:p>
        </p:txBody>
      </p:sp>
      <p:sp>
        <p:nvSpPr>
          <p:cNvPr id="6" name="Text Placeholder 5">
            <a:extLst>
              <a:ext uri="{FF2B5EF4-FFF2-40B4-BE49-F238E27FC236}">
                <a16:creationId xmlns:a16="http://schemas.microsoft.com/office/drawing/2014/main" id="{0F412453-83E4-7040-B532-5F70E1E02F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27497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cxnSp>
        <p:nvCxnSpPr>
          <p:cNvPr id="7" name="Straight Arrow Connector 6">
            <a:extLst>
              <a:ext uri="{FF2B5EF4-FFF2-40B4-BE49-F238E27FC236}">
                <a16:creationId xmlns:a16="http://schemas.microsoft.com/office/drawing/2014/main" id="{937C90CD-2A3B-D34C-B9C9-C379152E0CB3}"/>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DAE1B3-5015-CE4E-B815-1AFE158CA9A6}"/>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0F023665-01AD-0F4C-B370-B7CDD6B60FF5}"/>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44CE0C0-AA6D-D849-9679-4D03A104B0A3}"/>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Tree>
    <p:extLst>
      <p:ext uri="{BB962C8B-B14F-4D97-AF65-F5344CB8AC3E}">
        <p14:creationId xmlns:p14="http://schemas.microsoft.com/office/powerpoint/2010/main" val="2561473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92D6AB-DF22-B149-B619-4A2510B0E8BF}"/>
              </a:ext>
            </a:extLst>
          </p:cNvPr>
          <p:cNvSpPr txBox="1"/>
          <p:nvPr/>
        </p:nvSpPr>
        <p:spPr>
          <a:xfrm>
            <a:off x="565025" y="2879985"/>
            <a:ext cx="2438527" cy="1323439"/>
          </a:xfrm>
          <a:prstGeom prst="rect">
            <a:avLst/>
          </a:prstGeom>
          <a:noFill/>
          <a:ln w="38100">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There are inherent </a:t>
            </a:r>
            <a:r>
              <a:rPr lang="en-US" sz="2000" b="1" dirty="0">
                <a:solidFill>
                  <a:schemeClr val="accent1"/>
                </a:solidFill>
                <a:latin typeface="Arial" panose="020B0604020202020204" pitchFamily="34" charset="0"/>
                <a:cs typeface="Arial" panose="020B0604020202020204" pitchFamily="34" charset="0"/>
              </a:rPr>
              <a:t>carbon costs </a:t>
            </a:r>
            <a:r>
              <a:rPr lang="en-US" sz="2000" b="1" dirty="0">
                <a:latin typeface="Arial" panose="020B0604020202020204" pitchFamily="34" charset="0"/>
                <a:cs typeface="Arial" panose="020B0604020202020204" pitchFamily="34" charset="0"/>
              </a:rPr>
              <a:t>associated with acquiring </a:t>
            </a:r>
            <a:r>
              <a:rPr lang="en-US" sz="2000" b="1" dirty="0">
                <a:solidFill>
                  <a:schemeClr val="accent2"/>
                </a:solidFill>
                <a:latin typeface="Arial" panose="020B0604020202020204" pitchFamily="34" charset="0"/>
                <a:cs typeface="Arial" panose="020B0604020202020204" pitchFamily="34" charset="0"/>
              </a:rPr>
              <a:t>nitrogen</a:t>
            </a:r>
          </a:p>
        </p:txBody>
      </p:sp>
      <p:sp>
        <p:nvSpPr>
          <p:cNvPr id="22" name="TextBox 21">
            <a:extLst>
              <a:ext uri="{FF2B5EF4-FFF2-40B4-BE49-F238E27FC236}">
                <a16:creationId xmlns:a16="http://schemas.microsoft.com/office/drawing/2014/main" id="{24BF676F-3676-0644-A1AB-F440960FF0F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4A2230A0-226E-004B-92F3-7902510B8B12}"/>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9E6D82-667C-B745-8D6B-CBC3E0C1D046}"/>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69B6E18-7F2D-6347-8CFB-F321F58BB9C2}"/>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Tree>
    <p:extLst>
      <p:ext uri="{BB962C8B-B14F-4D97-AF65-F5344CB8AC3E}">
        <p14:creationId xmlns:p14="http://schemas.microsoft.com/office/powerpoint/2010/main" val="1102266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a:xfrm>
            <a:off x="838199" y="365125"/>
            <a:ext cx="10888133" cy="1325563"/>
          </a:xfrm>
        </p:spPr>
        <p:txBody>
          <a:bodyPr>
            <a:normAutofit/>
          </a:bodyPr>
          <a:lstStyle/>
          <a:p>
            <a:r>
              <a:rPr lang="en-US" sz="2800" b="1" dirty="0">
                <a:latin typeface="Arial" panose="020B0604020202020204" pitchFamily="34" charset="0"/>
                <a:cs typeface="Arial" panose="020B0604020202020204" pitchFamily="34" charset="0"/>
              </a:rPr>
              <a:t>Soil nitrogen availability may decrease carbon costs to acquire nitrogen as a function of increased per-root nitrogen uptake</a:t>
            </a:r>
          </a:p>
        </p:txBody>
      </p:sp>
      <p:pic>
        <p:nvPicPr>
          <p:cNvPr id="5" name="Picture 4" descr="Chart, line chart&#10;&#10;Description automatically generated">
            <a:extLst>
              <a:ext uri="{FF2B5EF4-FFF2-40B4-BE49-F238E27FC236}">
                <a16:creationId xmlns:a16="http://schemas.microsoft.com/office/drawing/2014/main" id="{AAA9A684-00B2-B14F-AC00-6C6077FF1AA8}"/>
              </a:ext>
            </a:extLst>
          </p:cNvPr>
          <p:cNvPicPr>
            <a:picLocks noChangeAspect="1"/>
          </p:cNvPicPr>
          <p:nvPr/>
        </p:nvPicPr>
        <p:blipFill>
          <a:blip r:embed="rId3"/>
          <a:stretch>
            <a:fillRect/>
          </a:stretch>
        </p:blipFill>
        <p:spPr>
          <a:xfrm>
            <a:off x="1193863" y="1909669"/>
            <a:ext cx="10176804" cy="4452352"/>
          </a:xfrm>
          <a:prstGeom prst="rect">
            <a:avLst/>
          </a:prstGeom>
        </p:spPr>
      </p:pic>
      <p:sp>
        <p:nvSpPr>
          <p:cNvPr id="3" name="Rectangle 2">
            <a:extLst>
              <a:ext uri="{FF2B5EF4-FFF2-40B4-BE49-F238E27FC236}">
                <a16:creationId xmlns:a16="http://schemas.microsoft.com/office/drawing/2014/main" id="{69409F04-AE57-7D44-8008-D9D4F2E6EBF7}"/>
              </a:ext>
            </a:extLst>
          </p:cNvPr>
          <p:cNvSpPr/>
          <p:nvPr/>
        </p:nvSpPr>
        <p:spPr>
          <a:xfrm>
            <a:off x="1794294" y="2234242"/>
            <a:ext cx="3692106" cy="3571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53DF01-B91A-EC44-BB78-9ABB70B8E3A9}"/>
              </a:ext>
            </a:extLst>
          </p:cNvPr>
          <p:cNvSpPr/>
          <p:nvPr/>
        </p:nvSpPr>
        <p:spPr>
          <a:xfrm>
            <a:off x="6182264" y="2234242"/>
            <a:ext cx="3692106" cy="3571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33A587-74AC-1044-B12D-008739993CEE}"/>
              </a:ext>
            </a:extLst>
          </p:cNvPr>
          <p:cNvSpPr txBox="1"/>
          <p:nvPr/>
        </p:nvSpPr>
        <p:spPr>
          <a:xfrm>
            <a:off x="8857433" y="6581002"/>
            <a:ext cx="333456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 Botany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6130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a:xfrm>
            <a:off x="838199" y="365125"/>
            <a:ext cx="10888133" cy="1325563"/>
          </a:xfrm>
        </p:spPr>
        <p:txBody>
          <a:bodyPr>
            <a:normAutofit/>
          </a:bodyPr>
          <a:lstStyle/>
          <a:p>
            <a:r>
              <a:rPr lang="en-US" sz="2800" b="1" dirty="0">
                <a:latin typeface="Arial" panose="020B0604020202020204" pitchFamily="34" charset="0"/>
                <a:cs typeface="Arial" panose="020B0604020202020204" pitchFamily="34" charset="0"/>
              </a:rPr>
              <a:t>Soil nitrogen availability may decrease carbon costs to acquire nitrogen as a function of increased per-root nitrogen uptake</a:t>
            </a:r>
          </a:p>
        </p:txBody>
      </p:sp>
      <p:sp>
        <p:nvSpPr>
          <p:cNvPr id="22" name="TextBox 21">
            <a:extLst>
              <a:ext uri="{FF2B5EF4-FFF2-40B4-BE49-F238E27FC236}">
                <a16:creationId xmlns:a16="http://schemas.microsoft.com/office/drawing/2014/main" id="{668E3FC8-5BA3-D744-A062-22A6905C6651}"/>
              </a:ext>
            </a:extLst>
          </p:cNvPr>
          <p:cNvSpPr txBox="1"/>
          <p:nvPr/>
        </p:nvSpPr>
        <p:spPr>
          <a:xfrm>
            <a:off x="8857433" y="6581002"/>
            <a:ext cx="333456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Perkowski et al. (2021) </a:t>
            </a:r>
            <a:r>
              <a:rPr lang="en-US" sz="1200" i="1" dirty="0">
                <a:latin typeface="Arial" panose="020B0604020202020204" pitchFamily="34" charset="0"/>
                <a:cs typeface="Arial" panose="020B0604020202020204" pitchFamily="34" charset="0"/>
              </a:rPr>
              <a:t>Journal of Exp. Botany</a:t>
            </a:r>
            <a:endParaRPr lang="en-US" sz="1200" dirty="0">
              <a:latin typeface="Arial" panose="020B0604020202020204" pitchFamily="34" charset="0"/>
              <a:cs typeface="Arial" panose="020B0604020202020204" pitchFamily="34" charset="0"/>
            </a:endParaRPr>
          </a:p>
        </p:txBody>
      </p:sp>
      <p:pic>
        <p:nvPicPr>
          <p:cNvPr id="5" name="Picture 4" descr="Chart, line chart&#10;&#10;Description automatically generated">
            <a:extLst>
              <a:ext uri="{FF2B5EF4-FFF2-40B4-BE49-F238E27FC236}">
                <a16:creationId xmlns:a16="http://schemas.microsoft.com/office/drawing/2014/main" id="{AAA9A684-00B2-B14F-AC00-6C6077FF1AA8}"/>
              </a:ext>
            </a:extLst>
          </p:cNvPr>
          <p:cNvPicPr>
            <a:picLocks noChangeAspect="1"/>
          </p:cNvPicPr>
          <p:nvPr/>
        </p:nvPicPr>
        <p:blipFill>
          <a:blip r:embed="rId3"/>
          <a:stretch>
            <a:fillRect/>
          </a:stretch>
        </p:blipFill>
        <p:spPr>
          <a:xfrm>
            <a:off x="1193863" y="1909669"/>
            <a:ext cx="10176804" cy="4452352"/>
          </a:xfrm>
          <a:prstGeom prst="rect">
            <a:avLst/>
          </a:prstGeom>
        </p:spPr>
      </p:pic>
    </p:spTree>
    <p:extLst>
      <p:ext uri="{BB962C8B-B14F-4D97-AF65-F5344CB8AC3E}">
        <p14:creationId xmlns:p14="http://schemas.microsoft.com/office/powerpoint/2010/main" val="3213641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1811</TotalTime>
  <Words>4479</Words>
  <Application>Microsoft Macintosh PowerPoint</Application>
  <PresentationFormat>Widescreen</PresentationFormat>
  <Paragraphs>434</Paragraphs>
  <Slides>53</Slides>
  <Notes>51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Arial</vt:lpstr>
      <vt:lpstr>Calibri</vt:lpstr>
      <vt:lpstr>Office Theme</vt:lpstr>
      <vt:lpstr>Soil nitrogen fertilization and inoculation modifies carbon costs to acquire nitrogen and leaf water-nitrogen economics  in Glycine max L. </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Soil nitrogen availability may decrease carbon costs to acquire nitrogen as a function of increased per-root nitrogen uptake</vt:lpstr>
      <vt:lpstr>Soil nitrogen availability may decrease carbon costs to acquire nitrogen as a function of increased per-root nitrogen uptake</vt:lpstr>
      <vt:lpstr>However, effects of soil nitrogen availability on carbon costs to acquire nitrogen may be context dependent on species nitrogen acquisition strategy</vt:lpstr>
      <vt:lpstr>However, effects of soil nitrogen availability on carbon costs to acquire nitrogen may be context dependent on species nitrogen acquisition strategy</vt:lpstr>
      <vt:lpstr>Increasing soil nitrogen availability should reduce nitrogen acquisition via nitrogen fixation due to a shift toward direct uptake</vt:lpstr>
      <vt:lpstr>Shifts in carbon costs to acquire nitrogen may result in alterations in plant nutrient allocation strategies</vt:lpstr>
      <vt:lpstr>Increases in soil nitrogen availability seem to modify leaf nitrogen-water economies…</vt:lpstr>
      <vt:lpstr>Increases in soil nitrogen availability seem to modify leaf nitrogen-water economies… what about acquisition strategy?</vt:lpstr>
      <vt:lpstr>Shifts in carbon costs to acquire nitrogen may result in alterations in plant nutrient allocation strategies</vt:lpstr>
      <vt:lpstr>Shifts in carbon costs to acquire nitrogen may result in alterations in plant nutrient allocation strategies (cont.)</vt:lpstr>
      <vt:lpstr>Shifts in carbon costs to acquire nitrogen may result in alterations in plant nutrient allocation strategies (cont.)</vt:lpstr>
      <vt:lpstr>Research Questions</vt:lpstr>
      <vt:lpstr>Research Questions</vt:lpstr>
      <vt:lpstr>Research Questions</vt:lpstr>
      <vt:lpstr>Experimental setup</vt:lpstr>
      <vt:lpstr>Experimental setup</vt:lpstr>
      <vt:lpstr>Experimental setup</vt:lpstr>
      <vt:lpstr>Experimental setup</vt:lpstr>
      <vt:lpstr>Plant measurements</vt:lpstr>
      <vt:lpstr>Results</vt:lpstr>
      <vt:lpstr>PowerPoint Presentation</vt:lpstr>
      <vt:lpstr>Soil nitrogen availability generally decreased carbon costs to acquire nitrogen</vt:lpstr>
      <vt:lpstr>Inoculation status generally decreased carbon costs to acquire nitrogen, but only under low soil nitrogen…</vt:lpstr>
      <vt:lpstr>… a pattern driven by a likely shift toward direct uptake at high soil nitrogen</vt:lpstr>
      <vt:lpstr>PowerPoint Presentation</vt:lpstr>
      <vt:lpstr>Soil nitrogen fertilization increased leaf nitrogen allocation, driven by increase in leaf nitrogen content over SLA</vt:lpstr>
      <vt:lpstr>Inoculation increased leaf nitrogen allocation under low soil nitrogen, again through an increase in leaf nitrogen content</vt:lpstr>
      <vt:lpstr>Soil nitrogen fertilization did not influence photosynthetic capacity, despite decreased leaf photosynthesis and increased dark respiration</vt:lpstr>
      <vt:lpstr>Soil nitrogen fertilization decreased nitrogen use efficiency, but did not change water use efficiency</vt:lpstr>
      <vt:lpstr>However, soil nitrogen fertilization did increase leaf nitrogen allocation per stomatal conductance</vt:lpstr>
      <vt:lpstr>Nitrogen fertilization increased total leaf area and whole plant biomass</vt:lpstr>
      <vt:lpstr>Inoculation status increased total leaf area under low soil nitrogen, but did not affect whole plant biomass</vt:lpstr>
      <vt:lpstr>Revisiting Research Questions</vt:lpstr>
      <vt:lpstr>Revisiting Research Questions</vt:lpstr>
      <vt:lpstr>Revisiting Research Questions</vt:lpstr>
      <vt:lpstr>Revisiting Research Questions</vt:lpstr>
      <vt:lpstr>Revisiting Research Questions</vt:lpstr>
      <vt:lpstr>Revisiting Research Questions</vt:lpstr>
      <vt:lpstr>Revisiting Research Questions (cont.)</vt:lpstr>
      <vt:lpstr>Revisiting Research Questions (cont.)</vt:lpstr>
      <vt:lpstr>Revisiting Research Questions (cont.)</vt:lpstr>
      <vt:lpstr>Revisiting Research Questions (cont.)</vt:lpstr>
      <vt:lpstr>Future work</vt:lpstr>
      <vt:lpstr>Future work</vt:lpstr>
      <vt:lpstr>Future work</vt:lpstr>
      <vt:lpstr>That’s all, folks!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 costs to acquire nitrogen are determined by interactions between nitrogen availability and light availability in two species with different acquisition strategies</dc:title>
  <dc:creator>Perkowski, Evan A</dc:creator>
  <cp:lastModifiedBy>Perkowski, Evan A</cp:lastModifiedBy>
  <cp:revision>63</cp:revision>
  <dcterms:created xsi:type="dcterms:W3CDTF">2021-07-06T15:14:21Z</dcterms:created>
  <dcterms:modified xsi:type="dcterms:W3CDTF">2022-04-07T20:29:39Z</dcterms:modified>
</cp:coreProperties>
</file>